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43891200" cy="32918400"/>
  <p:notesSz cx="32918400" cy="438912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image" Target="../media/image-1-10.png"/><Relationship Id="rId11" Type="http://schemas.openxmlformats.org/officeDocument/2006/relationships/image" Target="../media/image-1-11.png"/><Relationship Id="rId12" Type="http://schemas.openxmlformats.org/officeDocument/2006/relationships/image" Target="../media/image-1-12.png"/><Relationship Id="rId13" Type="http://schemas.openxmlformats.org/officeDocument/2006/relationships/image" Target="../media/image-1-13.png"/><Relationship Id="rId14" Type="http://schemas.openxmlformats.org/officeDocument/2006/relationships/image" Target="../media/image-1-14.png"/><Relationship Id="rId15" Type="http://schemas.openxmlformats.org/officeDocument/2006/relationships/image" Target="../media/image-1-15.png"/><Relationship Id="rId16" Type="http://schemas.openxmlformats.org/officeDocument/2006/relationships/image" Target="../media/image-1-16.png"/><Relationship Id="rId17" Type="http://schemas.openxmlformats.org/officeDocument/2006/relationships/image" Target="../media/image-1-17.png"/><Relationship Id="rId18" Type="http://schemas.openxmlformats.org/officeDocument/2006/relationships/image" Target="../media/image-1-18.png"/><Relationship Id="rId19" Type="http://schemas.openxmlformats.org/officeDocument/2006/relationships/image" Target="../media/image-1-19.png"/><Relationship Id="rId20" Type="http://schemas.openxmlformats.org/officeDocument/2006/relationships/image" Target="../media/image-1-20.png"/><Relationship Id="rId21" Type="http://schemas.openxmlformats.org/officeDocument/2006/relationships/image" Target="../media/image-1-21.png"/><Relationship Id="rId22" Type="http://schemas.openxmlformats.org/officeDocument/2006/relationships/slideLayout" Target="../slideLayouts/slideLayout1.xml"/><Relationship Id="rId23"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43891167" cy="3245857"/>
          </a:xfrm>
          <a:prstGeom prst="rect">
            <a:avLst/>
          </a:prstGeom>
          <a:solidFill>
            <a:srgbClr val="18385F"/>
          </a:solidFill>
          <a:ln/>
        </p:spPr>
      </p:sp>
      <p:sp>
        <p:nvSpPr>
          <p:cNvPr id="3" name="Shape 1"/>
          <p:cNvSpPr/>
          <p:nvPr/>
        </p:nvSpPr>
        <p:spPr>
          <a:xfrm>
            <a:off x="0" y="3114388"/>
            <a:ext cx="43891167" cy="131470"/>
          </a:xfrm>
          <a:prstGeom prst="rect">
            <a:avLst/>
          </a:prstGeom>
          <a:solidFill>
            <a:srgbClr val="CCA500"/>
          </a:solidFill>
          <a:ln/>
        </p:spPr>
      </p:sp>
      <p:pic>
        <p:nvPicPr>
          <p:cNvPr id="4" name="Image 0" descr="preencoded.png">    </p:cNvPr>
          <p:cNvPicPr>
            <a:picLocks noChangeAspect="1"/>
          </p:cNvPicPr>
          <p:nvPr/>
        </p:nvPicPr>
        <p:blipFill>
          <a:blip r:embed="rId1"/>
          <a:srcRect l="0" r="0" t="-125" b="-125"/>
          <a:stretch/>
        </p:blipFill>
        <p:spPr>
          <a:xfrm>
            <a:off x="533314" y="118949"/>
            <a:ext cx="4524362" cy="1333480"/>
          </a:xfrm>
          <a:prstGeom prst="rect">
            <a:avLst/>
          </a:prstGeom>
        </p:spPr>
      </p:pic>
      <p:pic>
        <p:nvPicPr>
          <p:cNvPr id="5" name="Image 1" descr="preencoded.png">    </p:cNvPr>
          <p:cNvPicPr>
            <a:picLocks noChangeAspect="1"/>
          </p:cNvPicPr>
          <p:nvPr/>
        </p:nvPicPr>
        <p:blipFill>
          <a:blip r:embed="rId2"/>
          <a:srcRect l="0" r="0" t="-70" b="-70"/>
          <a:stretch/>
        </p:blipFill>
        <p:spPr>
          <a:xfrm>
            <a:off x="533314" y="1514349"/>
            <a:ext cx="4781531" cy="1504860"/>
          </a:xfrm>
          <a:prstGeom prst="rect">
            <a:avLst/>
          </a:prstGeom>
        </p:spPr>
      </p:pic>
      <p:sp>
        <p:nvSpPr>
          <p:cNvPr id="6" name="Text 2"/>
          <p:cNvSpPr/>
          <p:nvPr/>
        </p:nvSpPr>
        <p:spPr>
          <a:xfrm>
            <a:off x="4425031" y="330240"/>
            <a:ext cx="36755592" cy="1147572"/>
          </a:xfrm>
          <a:prstGeom prst="rect">
            <a:avLst/>
          </a:prstGeom>
          <a:noFill/>
          <a:ln/>
        </p:spPr>
        <p:txBody>
          <a:bodyPr wrap="square" lIns="25400" tIns="25400" rIns="25400" bIns="25400" rtlCol="0" anchor="t">
            <a:normAutofit/>
          </a:bodyPr>
          <a:lstStyle/>
          <a:p>
            <a:pPr algn="ctr" indent="0" marL="0">
              <a:lnSpc>
                <a:spcPct val="90418"/>
              </a:lnSpc>
              <a:buNone/>
            </a:pPr>
            <a:r>
              <a:rPr lang="en-US" sz="8400" b="1" spc="38" kern="0" dirty="0">
                <a:solidFill>
                  <a:srgbClr val="FFFFFF"/>
                </a:solidFill>
                <a:latin typeface="Arial" pitchFamily="34" charset="0"/>
                <a:ea typeface="Arial" pitchFamily="34" charset="-122"/>
                <a:cs typeface="Arial" pitchFamily="34" charset="-120"/>
              </a:rPr>
              <a:t>Static and Dynamic Brain Connectivity Patterns Across Sleep Duration</a:t>
            </a:r>
            <a:endParaRPr lang="en-US" sz="8400" dirty="0"/>
          </a:p>
        </p:txBody>
      </p:sp>
      <p:sp>
        <p:nvSpPr>
          <p:cNvPr id="7" name="Text 3"/>
          <p:cNvSpPr/>
          <p:nvPr/>
        </p:nvSpPr>
        <p:spPr>
          <a:xfrm>
            <a:off x="4425031" y="1592018"/>
            <a:ext cx="36755592" cy="659941"/>
          </a:xfrm>
          <a:prstGeom prst="rect">
            <a:avLst/>
          </a:prstGeom>
          <a:noFill/>
          <a:ln/>
        </p:spPr>
        <p:txBody>
          <a:bodyPr wrap="square" lIns="25400" tIns="25400" rIns="25400" bIns="25400" rtlCol="0" anchor="t">
            <a:normAutofit/>
          </a:bodyPr>
          <a:lstStyle/>
          <a:p>
            <a:pPr algn="ctr" indent="0" marL="0">
              <a:lnSpc>
                <a:spcPct val="90653"/>
              </a:lnSpc>
              <a:buNone/>
            </a:pPr>
            <a:r>
              <a:rPr lang="en-US" sz="3300" b="1" dirty="0">
                <a:solidFill>
                  <a:srgbClr val="FFD873"/>
                </a:solidFill>
                <a:latin typeface="Source Sans 3" pitchFamily="34" charset="0"/>
                <a:ea typeface="Source Sans 3" pitchFamily="34" charset="-122"/>
                <a:cs typeface="Source Sans 3" pitchFamily="34" charset="-120"/>
              </a:rPr>
              <a:t>Sabadnoor Singh</a:t>
            </a:r>
            <a:pPr algn="ctr" indent="0" marL="0">
              <a:lnSpc>
                <a:spcPct val="90653"/>
              </a:lnSpc>
              <a:buNone/>
            </a:pPr>
            <a:r>
              <a:rPr lang="en-US" sz="2750" b="1" baseline="30000" dirty="0">
                <a:solidFill>
                  <a:srgbClr val="FFD873"/>
                </a:solidFill>
                <a:latin typeface="Source Sans 3" pitchFamily="34" charset="0"/>
                <a:ea typeface="Source Sans 3" pitchFamily="34" charset="-122"/>
                <a:cs typeface="Source Sans 3" pitchFamily="34" charset="-120"/>
              </a:rPr>
              <a:t>1,2,6 </a:t>
            </a:r>
            <a:pPr algn="ctr" indent="0" marL="0">
              <a:lnSpc>
                <a:spcPct val="90653"/>
              </a:lnSpc>
              <a:buNone/>
            </a:pPr>
            <a:r>
              <a:rPr lang="en-US" sz="3300" b="1" dirty="0">
                <a:solidFill>
                  <a:srgbClr val="FFD873"/>
                </a:solidFill>
                <a:latin typeface="Source Sans 3" pitchFamily="34" charset="0"/>
                <a:ea typeface="Source Sans 3" pitchFamily="34" charset="-122"/>
                <a:cs typeface="Source Sans 3" pitchFamily="34" charset="-120"/>
              </a:rPr>
              <a:t>Elaheh Zendehrouh</a:t>
            </a:r>
            <a:pPr algn="ctr" indent="0" marL="0">
              <a:lnSpc>
                <a:spcPct val="90653"/>
              </a:lnSpc>
              <a:buNone/>
            </a:pPr>
            <a:r>
              <a:rPr lang="en-US" sz="2750" b="1" baseline="30000" dirty="0">
                <a:solidFill>
                  <a:srgbClr val="FFD873"/>
                </a:solidFill>
                <a:latin typeface="Source Sans 3" pitchFamily="34" charset="0"/>
                <a:ea typeface="Source Sans 3" pitchFamily="34" charset="-122"/>
                <a:cs typeface="Source Sans 3" pitchFamily="34" charset="-120"/>
              </a:rPr>
              <a:t>3,4 </a:t>
            </a:r>
            <a:pPr algn="ctr" indent="0" marL="0">
              <a:lnSpc>
                <a:spcPct val="90653"/>
              </a:lnSpc>
              <a:buNone/>
            </a:pPr>
            <a:r>
              <a:rPr lang="en-US" sz="3300" b="1" dirty="0">
                <a:solidFill>
                  <a:srgbClr val="FFD873"/>
                </a:solidFill>
                <a:latin typeface="Source Sans 3" pitchFamily="34" charset="0"/>
                <a:ea typeface="Source Sans 3" pitchFamily="34" charset="-122"/>
                <a:cs typeface="Source Sans 3" pitchFamily="34" charset="-120"/>
              </a:rPr>
              <a:t>Matthew Gunn</a:t>
            </a:r>
            <a:pPr algn="ctr" indent="0" marL="0">
              <a:lnSpc>
                <a:spcPct val="90653"/>
              </a:lnSpc>
              <a:buNone/>
            </a:pPr>
            <a:r>
              <a:rPr lang="en-US" sz="2750" b="1" baseline="30000" dirty="0">
                <a:solidFill>
                  <a:srgbClr val="FFD873"/>
                </a:solidFill>
                <a:latin typeface="Source Sans 3" pitchFamily="34" charset="0"/>
                <a:ea typeface="Source Sans 3" pitchFamily="34" charset="-122"/>
                <a:cs typeface="Source Sans 3" pitchFamily="34" charset="-120"/>
              </a:rPr>
              <a:t>1,2 </a:t>
            </a:r>
            <a:pPr algn="ctr" indent="0" marL="0">
              <a:lnSpc>
                <a:spcPct val="90653"/>
              </a:lnSpc>
              <a:buNone/>
            </a:pPr>
            <a:r>
              <a:rPr lang="en-US" sz="3300" b="1" dirty="0">
                <a:solidFill>
                  <a:srgbClr val="FFD873"/>
                </a:solidFill>
                <a:latin typeface="Source Sans 3" pitchFamily="34" charset="0"/>
                <a:ea typeface="Source Sans 3" pitchFamily="34" charset="-122"/>
                <a:cs typeface="Source Sans 3" pitchFamily="34" charset="-120"/>
              </a:rPr>
              <a:t>Vince D. Calhoun</a:t>
            </a:r>
            <a:pPr algn="ctr" indent="0" marL="0">
              <a:lnSpc>
                <a:spcPct val="90653"/>
              </a:lnSpc>
              <a:buNone/>
            </a:pPr>
            <a:r>
              <a:rPr lang="en-US" sz="2750" b="1" baseline="30000" dirty="0">
                <a:solidFill>
                  <a:srgbClr val="FFD873"/>
                </a:solidFill>
                <a:latin typeface="Source Sans 3" pitchFamily="34" charset="0"/>
                <a:ea typeface="Source Sans 3" pitchFamily="34" charset="-122"/>
                <a:cs typeface="Source Sans 3" pitchFamily="34" charset="-120"/>
              </a:rPr>
              <a:t>3,5 </a:t>
            </a:r>
            <a:pPr algn="ctr" indent="0" marL="0">
              <a:lnSpc>
                <a:spcPct val="90653"/>
              </a:lnSpc>
              <a:buNone/>
            </a:pPr>
            <a:r>
              <a:rPr lang="en-US" sz="3300" b="1" dirty="0">
                <a:solidFill>
                  <a:srgbClr val="FFD873"/>
                </a:solidFill>
                <a:latin typeface="Source Sans 3" pitchFamily="34" charset="0"/>
                <a:ea typeface="Source Sans 3" pitchFamily="34" charset="-122"/>
                <a:cs typeface="Source Sans 3" pitchFamily="34" charset="-120"/>
              </a:rPr>
              <a:t>Mohammad S. E. Sendi</a:t>
            </a:r>
            <a:pPr algn="ctr" indent="0" marL="0">
              <a:lnSpc>
                <a:spcPct val="90653"/>
              </a:lnSpc>
              <a:buNone/>
            </a:pPr>
            <a:r>
              <a:rPr lang="en-US" sz="2750" b="1" baseline="30000" dirty="0">
                <a:solidFill>
                  <a:srgbClr val="FFD873"/>
                </a:solidFill>
                <a:latin typeface="Source Sans 3" pitchFamily="34" charset="0"/>
                <a:ea typeface="Source Sans 3" pitchFamily="34" charset="-122"/>
                <a:cs typeface="Source Sans 3" pitchFamily="34" charset="-120"/>
              </a:rPr>
              <a:t>1,2,3</a:t>
            </a:r>
            <a:endParaRPr lang="en-US" sz="3300" dirty="0"/>
          </a:p>
        </p:txBody>
      </p:sp>
      <p:sp>
        <p:nvSpPr>
          <p:cNvPr id="8" name="Text 4"/>
          <p:cNvSpPr/>
          <p:nvPr/>
        </p:nvSpPr>
        <p:spPr>
          <a:xfrm>
            <a:off x="4425031" y="2366164"/>
            <a:ext cx="36755592" cy="475159"/>
          </a:xfrm>
          <a:prstGeom prst="rect">
            <a:avLst/>
          </a:prstGeom>
          <a:noFill/>
          <a:ln/>
        </p:spPr>
        <p:txBody>
          <a:bodyPr wrap="square" lIns="25400" tIns="25400" rIns="25400" bIns="25400" rtlCol="0" anchor="t">
            <a:normAutofit/>
          </a:bodyPr>
          <a:lstStyle/>
          <a:p>
            <a:pPr algn="ctr" indent="0" marL="0">
              <a:lnSpc>
                <a:spcPct val="94798"/>
              </a:lnSpc>
              <a:buNone/>
            </a:pPr>
            <a:r>
              <a:rPr lang="en-US" sz="1875" baseline="30000" dirty="0">
                <a:solidFill>
                  <a:srgbClr val="C9D6E4"/>
                </a:solidFill>
                <a:latin typeface="Source Sans 3" pitchFamily="34" charset="0"/>
                <a:ea typeface="Source Sans 3" pitchFamily="34" charset="-122"/>
                <a:cs typeface="Source Sans 3" pitchFamily="34" charset="-120"/>
              </a:rPr>
              <a:t>1</a:t>
            </a:r>
            <a:pPr algn="ctr" indent="0" marL="0">
              <a:lnSpc>
                <a:spcPct val="94798"/>
              </a:lnSpc>
              <a:buNone/>
            </a:pPr>
            <a:r>
              <a:rPr lang="en-US" sz="2250" dirty="0">
                <a:solidFill>
                  <a:srgbClr val="C9D6E4"/>
                </a:solidFill>
                <a:latin typeface="Source Sans 3" pitchFamily="34" charset="0"/>
                <a:ea typeface="Source Sans 3" pitchFamily="34" charset="-122"/>
                <a:cs typeface="Source Sans 3" pitchFamily="34" charset="-120"/>
              </a:rPr>
              <a:t>McLean Hospital, Belmont, MA · </a:t>
            </a:r>
            <a:pPr algn="ctr" indent="0" marL="0">
              <a:lnSpc>
                <a:spcPct val="94798"/>
              </a:lnSpc>
              <a:buNone/>
            </a:pPr>
            <a:r>
              <a:rPr lang="en-US" sz="1875" baseline="30000" dirty="0">
                <a:solidFill>
                  <a:srgbClr val="C9D6E4"/>
                </a:solidFill>
                <a:latin typeface="Source Sans 3" pitchFamily="34" charset="0"/>
                <a:ea typeface="Source Sans 3" pitchFamily="34" charset="-122"/>
                <a:cs typeface="Source Sans 3" pitchFamily="34" charset="-120"/>
              </a:rPr>
              <a:t>2</a:t>
            </a:r>
            <a:pPr algn="ctr" indent="0" marL="0">
              <a:lnSpc>
                <a:spcPct val="94798"/>
              </a:lnSpc>
              <a:buNone/>
            </a:pPr>
            <a:r>
              <a:rPr lang="en-US" sz="2250" dirty="0">
                <a:solidFill>
                  <a:srgbClr val="C9D6E4"/>
                </a:solidFill>
                <a:latin typeface="Source Sans 3" pitchFamily="34" charset="0"/>
                <a:ea typeface="Source Sans 3" pitchFamily="34" charset="-122"/>
                <a:cs typeface="Source Sans 3" pitchFamily="34" charset="-120"/>
              </a:rPr>
              <a:t>Department of Psychiatry, Harvard Medical School, Boston, MA · </a:t>
            </a:r>
            <a:pPr algn="ctr" indent="0" marL="0">
              <a:lnSpc>
                <a:spcPct val="94798"/>
              </a:lnSpc>
              <a:buNone/>
            </a:pPr>
            <a:r>
              <a:rPr lang="en-US" sz="1875" baseline="30000" dirty="0">
                <a:solidFill>
                  <a:srgbClr val="C9D6E4"/>
                </a:solidFill>
                <a:latin typeface="Source Sans 3" pitchFamily="34" charset="0"/>
                <a:ea typeface="Source Sans 3" pitchFamily="34" charset="-122"/>
                <a:cs typeface="Source Sans 3" pitchFamily="34" charset="-120"/>
              </a:rPr>
              <a:t>3</a:t>
            </a:r>
            <a:pPr algn="ctr" indent="0" marL="0">
              <a:lnSpc>
                <a:spcPct val="94798"/>
              </a:lnSpc>
              <a:buNone/>
            </a:pPr>
            <a:r>
              <a:rPr lang="en-US" sz="2250" dirty="0">
                <a:solidFill>
                  <a:srgbClr val="C9D6E4"/>
                </a:solidFill>
                <a:latin typeface="Source Sans 3" pitchFamily="34" charset="0"/>
                <a:ea typeface="Source Sans 3" pitchFamily="34" charset="-122"/>
                <a:cs typeface="Source Sans 3" pitchFamily="34" charset="-120"/>
              </a:rPr>
              <a:t>TReNDS Center, GSU / Georgia Tech / Emory, Atlanta, GA · </a:t>
            </a:r>
            <a:pPr algn="ctr" indent="0" marL="0">
              <a:lnSpc>
                <a:spcPct val="94798"/>
              </a:lnSpc>
              <a:buNone/>
            </a:pPr>
            <a:r>
              <a:rPr lang="en-US" sz="1875" baseline="30000" dirty="0">
                <a:solidFill>
                  <a:srgbClr val="C9D6E4"/>
                </a:solidFill>
                <a:latin typeface="Source Sans 3" pitchFamily="34" charset="0"/>
                <a:ea typeface="Source Sans 3" pitchFamily="34" charset="-122"/>
                <a:cs typeface="Source Sans 3" pitchFamily="34" charset="-120"/>
              </a:rPr>
              <a:t>4</a:t>
            </a:r>
            <a:pPr algn="ctr" indent="0" marL="0">
              <a:lnSpc>
                <a:spcPct val="94798"/>
              </a:lnSpc>
              <a:buNone/>
            </a:pPr>
            <a:r>
              <a:rPr lang="en-US" sz="2250" dirty="0">
                <a:solidFill>
                  <a:srgbClr val="C9D6E4"/>
                </a:solidFill>
                <a:latin typeface="Source Sans 3" pitchFamily="34" charset="0"/>
                <a:ea typeface="Source Sans 3" pitchFamily="34" charset="-122"/>
                <a:cs typeface="Source Sans 3" pitchFamily="34" charset="-120"/>
              </a:rPr>
              <a:t>School of ECE, Georgia Tech · </a:t>
            </a:r>
            <a:pPr algn="ctr" indent="0" marL="0">
              <a:lnSpc>
                <a:spcPct val="94798"/>
              </a:lnSpc>
              <a:buNone/>
            </a:pPr>
            <a:r>
              <a:rPr lang="en-US" sz="1875" baseline="30000" dirty="0">
                <a:solidFill>
                  <a:srgbClr val="C9D6E4"/>
                </a:solidFill>
                <a:latin typeface="Source Sans 3" pitchFamily="34" charset="0"/>
                <a:ea typeface="Source Sans 3" pitchFamily="34" charset="-122"/>
                <a:cs typeface="Source Sans 3" pitchFamily="34" charset="-120"/>
              </a:rPr>
              <a:t>5</a:t>
            </a:r>
            <a:pPr algn="ctr" indent="0" marL="0">
              <a:lnSpc>
                <a:spcPct val="94798"/>
              </a:lnSpc>
              <a:buNone/>
            </a:pPr>
            <a:r>
              <a:rPr lang="en-US" sz="2250" dirty="0">
                <a:solidFill>
                  <a:srgbClr val="C9D6E4"/>
                </a:solidFill>
                <a:latin typeface="Source Sans 3" pitchFamily="34" charset="0"/>
                <a:ea typeface="Source Sans 3" pitchFamily="34" charset="-122"/>
                <a:cs typeface="Source Sans 3" pitchFamily="34" charset="-120"/>
              </a:rPr>
              <a:t>Georgia State University · </a:t>
            </a:r>
            <a:pPr algn="ctr" indent="0" marL="0">
              <a:lnSpc>
                <a:spcPct val="94798"/>
              </a:lnSpc>
              <a:buNone/>
            </a:pPr>
            <a:r>
              <a:rPr lang="en-US" sz="1875" baseline="30000" dirty="0">
                <a:solidFill>
                  <a:srgbClr val="C9D6E4"/>
                </a:solidFill>
                <a:latin typeface="Source Sans 3" pitchFamily="34" charset="0"/>
                <a:ea typeface="Source Sans 3" pitchFamily="34" charset="-122"/>
                <a:cs typeface="Source Sans 3" pitchFamily="34" charset="-120"/>
              </a:rPr>
              <a:t>6</a:t>
            </a:r>
            <a:pPr algn="ctr" indent="0" marL="0">
              <a:lnSpc>
                <a:spcPct val="94798"/>
              </a:lnSpc>
              <a:buNone/>
            </a:pPr>
            <a:r>
              <a:rPr lang="en-US" sz="2250" dirty="0">
                <a:solidFill>
                  <a:srgbClr val="C9D6E4"/>
                </a:solidFill>
                <a:latin typeface="Source Sans 3" pitchFamily="34" charset="0"/>
                <a:ea typeface="Source Sans 3" pitchFamily="34" charset="-122"/>
                <a:cs typeface="Source Sans 3" pitchFamily="34" charset="-120"/>
              </a:rPr>
              <a:t>Department of Psychology, UMass Amherst</a:t>
            </a:r>
            <a:endParaRPr lang="en-US" sz="2250" dirty="0"/>
          </a:p>
        </p:txBody>
      </p:sp>
      <p:pic>
        <p:nvPicPr>
          <p:cNvPr id="9" name="Image 2" descr="preencoded.png">    </p:cNvPr>
          <p:cNvPicPr>
            <a:picLocks noChangeAspect="1"/>
          </p:cNvPicPr>
          <p:nvPr/>
        </p:nvPicPr>
        <p:blipFill>
          <a:blip r:embed="rId3"/>
          <a:srcRect l="-67" r="-67" t="0" b="0"/>
          <a:stretch/>
        </p:blipFill>
        <p:spPr>
          <a:xfrm>
            <a:off x="40047923" y="276048"/>
            <a:ext cx="3286061" cy="1190565"/>
          </a:xfrm>
          <a:prstGeom prst="rect">
            <a:avLst/>
          </a:prstGeom>
        </p:spPr>
      </p:pic>
      <p:pic>
        <p:nvPicPr>
          <p:cNvPr id="10" name="Image 3" descr="preencoded.png">    </p:cNvPr>
          <p:cNvPicPr>
            <a:picLocks noChangeAspect="1"/>
          </p:cNvPicPr>
          <p:nvPr/>
        </p:nvPicPr>
        <p:blipFill>
          <a:blip r:embed="rId4"/>
          <a:srcRect l="0" r="0" t="-167" b="-167"/>
          <a:stretch/>
        </p:blipFill>
        <p:spPr>
          <a:xfrm>
            <a:off x="40047923" y="1571378"/>
            <a:ext cx="3286061" cy="1285842"/>
          </a:xfrm>
          <a:prstGeom prst="rect">
            <a:avLst/>
          </a:prstGeom>
        </p:spPr>
      </p:pic>
      <p:sp>
        <p:nvSpPr>
          <p:cNvPr id="11" name="Shape 5"/>
          <p:cNvSpPr/>
          <p:nvPr/>
        </p:nvSpPr>
        <p:spPr>
          <a:xfrm>
            <a:off x="533314" y="3626768"/>
            <a:ext cx="10420452" cy="8252276"/>
          </a:xfrm>
          <a:prstGeom prst="roundRect">
            <a:avLst>
              <a:gd name="adj" fmla="val 1616"/>
            </a:avLst>
          </a:prstGeom>
          <a:solidFill>
            <a:srgbClr val="FFFFFF"/>
          </a:solidFill>
          <a:ln w="25042">
            <a:solidFill>
              <a:srgbClr val="18385F"/>
            </a:solidFill>
            <a:prstDash val="solid"/>
          </a:ln>
        </p:spPr>
      </p:sp>
      <p:sp>
        <p:nvSpPr>
          <p:cNvPr id="12" name="Shape 6"/>
          <p:cNvSpPr/>
          <p:nvPr/>
        </p:nvSpPr>
        <p:spPr>
          <a:xfrm>
            <a:off x="558356" y="3651810"/>
            <a:ext cx="10370368" cy="798014"/>
          </a:xfrm>
          <a:prstGeom prst="rect">
            <a:avLst/>
          </a:prstGeom>
          <a:solidFill>
            <a:srgbClr val="CCA500"/>
          </a:solidFill>
          <a:ln/>
        </p:spPr>
      </p:sp>
      <p:sp>
        <p:nvSpPr>
          <p:cNvPr id="13" name="Text 7"/>
          <p:cNvSpPr/>
          <p:nvPr/>
        </p:nvSpPr>
        <p:spPr>
          <a:xfrm>
            <a:off x="806006" y="3766110"/>
            <a:ext cx="10186179" cy="607514"/>
          </a:xfrm>
          <a:prstGeom prst="rect">
            <a:avLst/>
          </a:prstGeom>
          <a:noFill/>
          <a:ln/>
        </p:spPr>
        <p:txBody>
          <a:bodyPr wrap="square" lIns="25400" tIns="25400" rIns="25400" bIns="25400" rtlCol="0" anchor="t">
            <a:normAutofit/>
          </a:bodyPr>
          <a:lstStyle/>
          <a:p>
            <a:pPr algn="l" indent="0" marL="0">
              <a:lnSpc>
                <a:spcPct val="98894"/>
              </a:lnSpc>
              <a:buNone/>
            </a:pPr>
            <a:r>
              <a:rPr lang="en-US" sz="3900" b="1" spc="75" kern="0" dirty="0">
                <a:solidFill>
                  <a:srgbClr val="3A2E00"/>
                </a:solidFill>
                <a:latin typeface="Arial" pitchFamily="34" charset="0"/>
                <a:ea typeface="Arial" pitchFamily="34" charset="-122"/>
                <a:cs typeface="Arial" pitchFamily="34" charset="-120"/>
              </a:rPr>
              <a:t>INTRODUCTION</a:t>
            </a:r>
            <a:endParaRPr lang="en-US" sz="3900" dirty="0"/>
          </a:p>
        </p:txBody>
      </p:sp>
      <p:sp>
        <p:nvSpPr>
          <p:cNvPr id="14" name="Text 8"/>
          <p:cNvSpPr/>
          <p:nvPr/>
        </p:nvSpPr>
        <p:spPr>
          <a:xfrm>
            <a:off x="825012" y="4697406"/>
            <a:ext cx="10132166" cy="1255076"/>
          </a:xfrm>
          <a:prstGeom prst="rect">
            <a:avLst/>
          </a:prstGeom>
          <a:noFill/>
          <a:ln/>
        </p:spPr>
        <p:txBody>
          <a:bodyPr wrap="square" lIns="25400" tIns="25400" rIns="25400" bIns="25400" rtlCol="0" anchor="t">
            <a:normAutofit/>
          </a:bodyPr>
          <a:lstStyle/>
          <a:p>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Sleep duration is closely linked to brain health, cognition, and psychiatric risk. </a:t>
            </a:r>
            <a:pPr algn="l" indent="0" marL="0">
              <a:lnSpc>
                <a:spcPct val="99714"/>
              </a:lnSpc>
              <a:buNone/>
            </a:pPr>
            <a:r>
              <a:rPr lang="en-US" sz="2250" b="1" dirty="0">
                <a:solidFill>
                  <a:srgbClr val="18385F"/>
                </a:solidFill>
                <a:latin typeface="Source Sans 3" pitchFamily="34" charset="0"/>
                <a:ea typeface="Source Sans 3" pitchFamily="34" charset="-122"/>
                <a:cs typeface="Source Sans 3" pitchFamily="34" charset="-120"/>
              </a:rPr>
              <a:t>Both short and long sleep </a:t>
            </a:r>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are associated with adverse outcomes — cardiovascular disease, cognitive decline, depression, and mortality.</a:t>
            </a:r>
            <a:endParaRPr lang="en-US" sz="2250" dirty="0"/>
          </a:p>
        </p:txBody>
      </p:sp>
      <p:sp>
        <p:nvSpPr>
          <p:cNvPr id="15" name="Text 9"/>
          <p:cNvSpPr/>
          <p:nvPr/>
        </p:nvSpPr>
        <p:spPr>
          <a:xfrm>
            <a:off x="825012" y="6104837"/>
            <a:ext cx="10132166" cy="1255076"/>
          </a:xfrm>
          <a:prstGeom prst="rect">
            <a:avLst/>
          </a:prstGeom>
          <a:noFill/>
          <a:ln/>
        </p:spPr>
        <p:txBody>
          <a:bodyPr wrap="square" lIns="25400" tIns="25400" rIns="25400" bIns="25400" rtlCol="0" anchor="t">
            <a:normAutofit/>
          </a:bodyPr>
          <a:lstStyle/>
          <a:p>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Most imaging work models sleep duration as a single continuous variable — obscuring group-specific effects — and examines only </a:t>
            </a:r>
            <a:pPr algn="l" indent="0" marL="0">
              <a:lnSpc>
                <a:spcPct val="99714"/>
              </a:lnSpc>
              <a:buNone/>
            </a:pPr>
            <a:r>
              <a:rPr lang="en-US" sz="2250" b="1" dirty="0">
                <a:solidFill>
                  <a:srgbClr val="18385F"/>
                </a:solidFill>
                <a:latin typeface="Source Sans 3" pitchFamily="34" charset="0"/>
                <a:ea typeface="Source Sans 3" pitchFamily="34" charset="-122"/>
                <a:cs typeface="Source Sans 3" pitchFamily="34" charset="-120"/>
              </a:rPr>
              <a:t>static </a:t>
            </a:r>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connectivity, averaging away how networks reconfigure during the scan.</a:t>
            </a:r>
            <a:endParaRPr lang="en-US" sz="2250" dirty="0"/>
          </a:p>
        </p:txBody>
      </p:sp>
      <p:sp>
        <p:nvSpPr>
          <p:cNvPr id="16" name="Shape 10"/>
          <p:cNvSpPr/>
          <p:nvPr/>
        </p:nvSpPr>
        <p:spPr>
          <a:xfrm>
            <a:off x="825012" y="7512269"/>
            <a:ext cx="9837054" cy="1751855"/>
          </a:xfrm>
          <a:prstGeom prst="roundRect">
            <a:avLst>
              <a:gd name="adj" fmla="val 5437"/>
            </a:avLst>
          </a:prstGeom>
          <a:solidFill>
            <a:srgbClr val="FBF4DE"/>
          </a:solidFill>
          <a:ln w="18781">
            <a:solidFill>
              <a:srgbClr val="E3C766"/>
            </a:solidFill>
            <a:prstDash val="solid"/>
          </a:ln>
        </p:spPr>
      </p:sp>
      <p:sp>
        <p:nvSpPr>
          <p:cNvPr id="17" name="Text 11"/>
          <p:cNvSpPr/>
          <p:nvPr/>
        </p:nvSpPr>
        <p:spPr>
          <a:xfrm>
            <a:off x="1072301" y="7740580"/>
            <a:ext cx="10276725" cy="419108"/>
          </a:xfrm>
          <a:prstGeom prst="rect">
            <a:avLst/>
          </a:prstGeom>
          <a:noFill/>
          <a:ln/>
        </p:spPr>
        <p:txBody>
          <a:bodyPr wrap="square" lIns="25400" tIns="25400" rIns="25400" bIns="25400" rtlCol="0" anchor="t">
            <a:normAutofit/>
          </a:bodyPr>
          <a:lstStyle/>
          <a:p>
            <a:pPr algn="l" indent="0" marL="0">
              <a:lnSpc>
                <a:spcPct val="88200"/>
              </a:lnSpc>
              <a:buNone/>
            </a:pPr>
            <a:r>
              <a:rPr lang="en-US" sz="2400" b="1" dirty="0">
                <a:solidFill>
                  <a:srgbClr val="5E4C00"/>
                </a:solidFill>
                <a:latin typeface="Source Sans 3" pitchFamily="34" charset="0"/>
                <a:ea typeface="Source Sans 3" pitchFamily="34" charset="-122"/>
                <a:cs typeface="Source Sans 3" pitchFamily="34" charset="-120"/>
              </a:rPr>
              <a:t>Research question</a:t>
            </a:r>
            <a:endParaRPr lang="en-US" sz="2400" dirty="0"/>
          </a:p>
        </p:txBody>
      </p:sp>
      <p:sp>
        <p:nvSpPr>
          <p:cNvPr id="18" name="Text 12"/>
          <p:cNvSpPr/>
          <p:nvPr/>
        </p:nvSpPr>
        <p:spPr>
          <a:xfrm>
            <a:off x="1072301" y="8235842"/>
            <a:ext cx="9622752" cy="838071"/>
          </a:xfrm>
          <a:prstGeom prst="rect">
            <a:avLst/>
          </a:prstGeom>
          <a:noFill/>
          <a:ln/>
        </p:spPr>
        <p:txBody>
          <a:bodyPr wrap="square" lIns="25400" tIns="25400" rIns="25400" bIns="25400" rtlCol="0" anchor="t">
            <a:normAutofit/>
          </a:bodyPr>
          <a:lstStyle/>
          <a:p>
            <a:pPr algn="l" indent="0" marL="0">
              <a:lnSpc>
                <a:spcPct val="98309"/>
              </a:lnSpc>
              <a:buNone/>
            </a:pPr>
            <a:r>
              <a:rPr lang="en-US" sz="2250" dirty="0">
                <a:solidFill>
                  <a:srgbClr val="1B2430"/>
                </a:solidFill>
                <a:latin typeface="Source Sans 3" pitchFamily="34" charset="0"/>
                <a:ea typeface="Source Sans 3" pitchFamily="34" charset="-122"/>
                <a:cs typeface="Source Sans 3" pitchFamily="34" charset="-120"/>
              </a:rPr>
              <a:t>Do short, normal, and long sleepers show </a:t>
            </a:r>
            <a:pPr algn="l" indent="0" marL="0">
              <a:lnSpc>
                <a:spcPct val="98309"/>
              </a:lnSpc>
              <a:buNone/>
            </a:pPr>
            <a:r>
              <a:rPr lang="en-US" sz="2250" i="1" dirty="0">
                <a:solidFill>
                  <a:srgbClr val="1B2430"/>
                </a:solidFill>
                <a:latin typeface="Source Sans 3" pitchFamily="34" charset="0"/>
                <a:ea typeface="Source Sans 3" pitchFamily="34" charset="-122"/>
                <a:cs typeface="Source Sans 3" pitchFamily="34" charset="-120"/>
              </a:rPr>
              <a:t>distinct </a:t>
            </a:r>
            <a:pPr algn="l" indent="0" marL="0">
              <a:lnSpc>
                <a:spcPct val="98309"/>
              </a:lnSpc>
              <a:buNone/>
            </a:pPr>
            <a:r>
              <a:rPr lang="en-US" sz="2250" dirty="0">
                <a:solidFill>
                  <a:srgbClr val="1B2430"/>
                </a:solidFill>
                <a:latin typeface="Source Sans 3" pitchFamily="34" charset="0"/>
                <a:ea typeface="Source Sans 3" pitchFamily="34" charset="-122"/>
                <a:cs typeface="Source Sans 3" pitchFamily="34" charset="-120"/>
              </a:rPr>
              <a:t>patterns of brain-network organization, or do they simply mirror each other in opposite directions?</a:t>
            </a:r>
            <a:endParaRPr lang="en-US" sz="2250" dirty="0"/>
          </a:p>
        </p:txBody>
      </p:sp>
      <p:sp>
        <p:nvSpPr>
          <p:cNvPr id="19" name="Shape 13"/>
          <p:cNvSpPr/>
          <p:nvPr/>
        </p:nvSpPr>
        <p:spPr>
          <a:xfrm>
            <a:off x="825012" y="9454579"/>
            <a:ext cx="9837054" cy="2151840"/>
          </a:xfrm>
          <a:prstGeom prst="roundRect">
            <a:avLst>
              <a:gd name="adj" fmla="val 4426"/>
            </a:avLst>
          </a:prstGeom>
          <a:solidFill>
            <a:srgbClr val="EAF0FA"/>
          </a:solidFill>
          <a:ln w="18781">
            <a:solidFill>
              <a:srgbClr val="9FB6DA"/>
            </a:solidFill>
            <a:prstDash val="solid"/>
          </a:ln>
        </p:spPr>
      </p:sp>
      <p:sp>
        <p:nvSpPr>
          <p:cNvPr id="20" name="Text 14"/>
          <p:cNvSpPr/>
          <p:nvPr/>
        </p:nvSpPr>
        <p:spPr>
          <a:xfrm>
            <a:off x="1072301" y="9682890"/>
            <a:ext cx="10276725" cy="419108"/>
          </a:xfrm>
          <a:prstGeom prst="rect">
            <a:avLst/>
          </a:prstGeom>
          <a:noFill/>
          <a:ln/>
        </p:spPr>
        <p:txBody>
          <a:bodyPr wrap="square" lIns="25400" tIns="25400" rIns="25400" bIns="25400" rtlCol="0" anchor="t">
            <a:normAutofit/>
          </a:bodyPr>
          <a:lstStyle/>
          <a:p>
            <a:pPr algn="l" indent="0" marL="0">
              <a:lnSpc>
                <a:spcPct val="88200"/>
              </a:lnSpc>
              <a:buNone/>
            </a:pPr>
            <a:r>
              <a:rPr lang="en-US" sz="2400" b="1" dirty="0">
                <a:solidFill>
                  <a:srgbClr val="1A3F86"/>
                </a:solidFill>
                <a:latin typeface="Source Sans 3" pitchFamily="34" charset="0"/>
                <a:ea typeface="Source Sans 3" pitchFamily="34" charset="-122"/>
                <a:cs typeface="Source Sans 3" pitchFamily="34" charset="-120"/>
              </a:rPr>
              <a:t>Hypothesis</a:t>
            </a:r>
            <a:endParaRPr lang="en-US" sz="2400" dirty="0"/>
          </a:p>
        </p:txBody>
      </p:sp>
      <p:sp>
        <p:nvSpPr>
          <p:cNvPr id="21" name="Text 15"/>
          <p:cNvSpPr/>
          <p:nvPr/>
        </p:nvSpPr>
        <p:spPr>
          <a:xfrm>
            <a:off x="1072301" y="10178152"/>
            <a:ext cx="9622752" cy="1238056"/>
          </a:xfrm>
          <a:prstGeom prst="rect">
            <a:avLst/>
          </a:prstGeom>
          <a:noFill/>
          <a:ln/>
        </p:spPr>
        <p:txBody>
          <a:bodyPr wrap="square" lIns="25400" tIns="25400" rIns="25400" bIns="25400" rtlCol="0" anchor="t">
            <a:normAutofit/>
          </a:bodyPr>
          <a:lstStyle/>
          <a:p>
            <a:pPr algn="l" indent="0" marL="0">
              <a:lnSpc>
                <a:spcPct val="98309"/>
              </a:lnSpc>
              <a:buNone/>
            </a:pPr>
            <a:r>
              <a:rPr lang="en-US" sz="2250" dirty="0">
                <a:solidFill>
                  <a:srgbClr val="1B2430"/>
                </a:solidFill>
                <a:latin typeface="Source Sans 3" pitchFamily="34" charset="0"/>
                <a:ea typeface="Source Sans 3" pitchFamily="34" charset="-122"/>
                <a:cs typeface="Source Sans 3" pitchFamily="34" charset="-120"/>
              </a:rPr>
              <a:t>Short and long sleep produce </a:t>
            </a:r>
            <a:pPr algn="l" indent="0" marL="0">
              <a:lnSpc>
                <a:spcPct val="98309"/>
              </a:lnSpc>
              <a:buNone/>
            </a:pPr>
            <a:r>
              <a:rPr lang="en-US" sz="2250" i="1" dirty="0">
                <a:solidFill>
                  <a:srgbClr val="1B2430"/>
                </a:solidFill>
                <a:latin typeface="Source Sans 3" pitchFamily="34" charset="0"/>
                <a:ea typeface="Source Sans 3" pitchFamily="34" charset="-122"/>
                <a:cs typeface="Source Sans 3" pitchFamily="34" charset="-120"/>
              </a:rPr>
              <a:t>non-mirrored </a:t>
            </a:r>
            <a:pPr algn="l" indent="0" marL="0">
              <a:lnSpc>
                <a:spcPct val="98309"/>
              </a:lnSpc>
              <a:buNone/>
            </a:pPr>
            <a:r>
              <a:rPr lang="en-US" sz="2250" dirty="0">
                <a:solidFill>
                  <a:srgbClr val="1B2430"/>
                </a:solidFill>
                <a:latin typeface="Source Sans 3" pitchFamily="34" charset="0"/>
                <a:ea typeface="Source Sans 3" pitchFamily="34" charset="-122"/>
                <a:cs typeface="Source Sans 3" pitchFamily="34" charset="-120"/>
              </a:rPr>
              <a:t>differences in both connectivity strength (static) and the temporal expression of recurring brain states (dynamic) — patterns a single continuous sleep-duration term would miss.</a:t>
            </a:r>
            <a:endParaRPr lang="en-US" sz="2250" dirty="0"/>
          </a:p>
        </p:txBody>
      </p:sp>
      <p:sp>
        <p:nvSpPr>
          <p:cNvPr id="22" name="Shape 16"/>
          <p:cNvSpPr/>
          <p:nvPr/>
        </p:nvSpPr>
        <p:spPr>
          <a:xfrm>
            <a:off x="533314" y="12031349"/>
            <a:ext cx="10420452" cy="10750104"/>
          </a:xfrm>
          <a:prstGeom prst="roundRect">
            <a:avLst>
              <a:gd name="adj" fmla="val 1280"/>
            </a:avLst>
          </a:prstGeom>
          <a:solidFill>
            <a:srgbClr val="FFFFFF"/>
          </a:solidFill>
          <a:ln w="25042">
            <a:solidFill>
              <a:srgbClr val="18385F"/>
            </a:solidFill>
            <a:prstDash val="solid"/>
          </a:ln>
        </p:spPr>
      </p:sp>
      <p:sp>
        <p:nvSpPr>
          <p:cNvPr id="23" name="Shape 17"/>
          <p:cNvSpPr/>
          <p:nvPr/>
        </p:nvSpPr>
        <p:spPr>
          <a:xfrm>
            <a:off x="558356" y="12056391"/>
            <a:ext cx="10370368" cy="798014"/>
          </a:xfrm>
          <a:prstGeom prst="rect">
            <a:avLst/>
          </a:prstGeom>
          <a:solidFill>
            <a:srgbClr val="CCA500"/>
          </a:solidFill>
          <a:ln/>
        </p:spPr>
      </p:sp>
      <p:sp>
        <p:nvSpPr>
          <p:cNvPr id="24" name="Text 18"/>
          <p:cNvSpPr/>
          <p:nvPr/>
        </p:nvSpPr>
        <p:spPr>
          <a:xfrm>
            <a:off x="806006" y="12170691"/>
            <a:ext cx="10186179" cy="607514"/>
          </a:xfrm>
          <a:prstGeom prst="rect">
            <a:avLst/>
          </a:prstGeom>
          <a:noFill/>
          <a:ln/>
        </p:spPr>
        <p:txBody>
          <a:bodyPr wrap="square" lIns="25400" tIns="25400" rIns="25400" bIns="25400" rtlCol="0" anchor="t">
            <a:normAutofit/>
          </a:bodyPr>
          <a:lstStyle/>
          <a:p>
            <a:pPr algn="l" indent="0" marL="0">
              <a:lnSpc>
                <a:spcPct val="98894"/>
              </a:lnSpc>
              <a:buNone/>
            </a:pPr>
            <a:r>
              <a:rPr lang="en-US" sz="3900" b="1" spc="75" kern="0" dirty="0">
                <a:solidFill>
                  <a:srgbClr val="3A2E00"/>
                </a:solidFill>
                <a:latin typeface="Arial" pitchFamily="34" charset="0"/>
                <a:ea typeface="Arial" pitchFamily="34" charset="-122"/>
                <a:cs typeface="Arial" pitchFamily="34" charset="-120"/>
              </a:rPr>
              <a:t>METHODS · SAMPLE</a:t>
            </a:r>
            <a:endParaRPr lang="en-US" sz="3900" dirty="0"/>
          </a:p>
        </p:txBody>
      </p:sp>
      <p:sp>
        <p:nvSpPr>
          <p:cNvPr id="25" name="Text 19"/>
          <p:cNvSpPr/>
          <p:nvPr/>
        </p:nvSpPr>
        <p:spPr>
          <a:xfrm>
            <a:off x="825012" y="13101986"/>
            <a:ext cx="10132166" cy="1255076"/>
          </a:xfrm>
          <a:prstGeom prst="rect">
            <a:avLst/>
          </a:prstGeom>
          <a:noFill/>
          <a:ln/>
        </p:spPr>
        <p:txBody>
          <a:bodyPr wrap="square" lIns="25400" tIns="25400" rIns="25400" bIns="25400" rtlCol="0" anchor="t">
            <a:normAutofit/>
          </a:bodyPr>
          <a:lstStyle/>
          <a:p>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Resting-state fMRI from the </a:t>
            </a:r>
            <a:pPr algn="l" indent="0" marL="0">
              <a:lnSpc>
                <a:spcPct val="99714"/>
              </a:lnSpc>
              <a:buNone/>
            </a:pPr>
            <a:r>
              <a:rPr lang="en-US" sz="2250" b="1" dirty="0">
                <a:solidFill>
                  <a:srgbClr val="18385F"/>
                </a:solidFill>
                <a:latin typeface="Source Sans 3" pitchFamily="34" charset="0"/>
                <a:ea typeface="Source Sans 3" pitchFamily="34" charset="-122"/>
                <a:cs typeface="Source Sans 3" pitchFamily="34" charset="-120"/>
              </a:rPr>
              <a:t>UK Biobank </a:t>
            </a:r>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 Participants with stress-related, neuropsychiatric, or neurological conditions and those missing imaging or sleep data were excluded.</a:t>
            </a:r>
            <a:endParaRPr lang="en-US" sz="2250" dirty="0"/>
          </a:p>
        </p:txBody>
      </p:sp>
      <p:sp>
        <p:nvSpPr>
          <p:cNvPr id="26" name="Shape 20"/>
          <p:cNvSpPr/>
          <p:nvPr/>
        </p:nvSpPr>
        <p:spPr>
          <a:xfrm>
            <a:off x="825012" y="14509418"/>
            <a:ext cx="3190100" cy="1111722"/>
          </a:xfrm>
          <a:prstGeom prst="roundRect">
            <a:avLst>
              <a:gd name="adj" fmla="val 8568"/>
            </a:avLst>
          </a:prstGeom>
          <a:solidFill>
            <a:srgbClr val="EEF3F8"/>
          </a:solidFill>
          <a:ln w="18781">
            <a:solidFill>
              <a:srgbClr val="C3D2E0"/>
            </a:solidFill>
            <a:prstDash val="solid"/>
          </a:ln>
        </p:spPr>
      </p:sp>
      <p:sp>
        <p:nvSpPr>
          <p:cNvPr id="27" name="Text 21"/>
          <p:cNvSpPr/>
          <p:nvPr/>
        </p:nvSpPr>
        <p:spPr>
          <a:xfrm>
            <a:off x="811846" y="14680505"/>
            <a:ext cx="3216433" cy="476235"/>
          </a:xfrm>
          <a:prstGeom prst="rect">
            <a:avLst/>
          </a:prstGeom>
          <a:noFill/>
          <a:ln/>
        </p:spPr>
        <p:txBody>
          <a:bodyPr wrap="square" lIns="25400" tIns="25400" rIns="25400" bIns="25400" rtlCol="0" anchor="t">
            <a:normAutofit/>
          </a:bodyPr>
          <a:lstStyle/>
          <a:p>
            <a:pPr algn="ctr" indent="0" marL="0">
              <a:lnSpc>
                <a:spcPct val="87483"/>
              </a:lnSpc>
              <a:buNone/>
            </a:pPr>
            <a:r>
              <a:rPr lang="en-US" sz="3450" b="1" dirty="0">
                <a:solidFill>
                  <a:srgbClr val="18385F"/>
                </a:solidFill>
                <a:latin typeface="Arial" pitchFamily="34" charset="0"/>
                <a:ea typeface="Arial" pitchFamily="34" charset="-122"/>
                <a:cs typeface="Arial" pitchFamily="34" charset="-120"/>
              </a:rPr>
              <a:t>14,021</a:t>
            </a:r>
            <a:endParaRPr lang="en-US" sz="3450" dirty="0"/>
          </a:p>
        </p:txBody>
      </p:sp>
      <p:sp>
        <p:nvSpPr>
          <p:cNvPr id="28" name="Text 22"/>
          <p:cNvSpPr/>
          <p:nvPr/>
        </p:nvSpPr>
        <p:spPr>
          <a:xfrm>
            <a:off x="811846" y="15175767"/>
            <a:ext cx="3216433" cy="312387"/>
          </a:xfrm>
          <a:prstGeom prst="rect">
            <a:avLst/>
          </a:prstGeom>
          <a:noFill/>
          <a:ln/>
        </p:spPr>
        <p:txBody>
          <a:bodyPr wrap="square" lIns="25400" tIns="25400" rIns="25400" bIns="25400" rtlCol="0" anchor="t">
            <a:normAutofit/>
          </a:bodyPr>
          <a:lstStyle/>
          <a:p>
            <a:pPr algn="ctr" indent="0" marL="0">
              <a:lnSpc>
                <a:spcPct val="84265"/>
              </a:lnSpc>
              <a:buNone/>
            </a:pPr>
            <a:r>
              <a:rPr lang="en-US" sz="1800" b="1" dirty="0">
                <a:solidFill>
                  <a:srgbClr val="4A5568"/>
                </a:solidFill>
                <a:latin typeface="Source Sans 3" pitchFamily="34" charset="0"/>
                <a:ea typeface="Source Sans 3" pitchFamily="34" charset="-122"/>
                <a:cs typeface="Source Sans 3" pitchFamily="34" charset="-120"/>
              </a:rPr>
              <a:t>participants</a:t>
            </a:r>
            <a:endParaRPr lang="en-US" sz="1800" dirty="0"/>
          </a:p>
        </p:txBody>
      </p:sp>
      <p:sp>
        <p:nvSpPr>
          <p:cNvPr id="29" name="Shape 23"/>
          <p:cNvSpPr/>
          <p:nvPr/>
        </p:nvSpPr>
        <p:spPr>
          <a:xfrm>
            <a:off x="4148441" y="14509418"/>
            <a:ext cx="3190100" cy="1111722"/>
          </a:xfrm>
          <a:prstGeom prst="roundRect">
            <a:avLst>
              <a:gd name="adj" fmla="val 8568"/>
            </a:avLst>
          </a:prstGeom>
          <a:solidFill>
            <a:srgbClr val="EEF3F8"/>
          </a:solidFill>
          <a:ln w="18781">
            <a:solidFill>
              <a:srgbClr val="C3D2E0"/>
            </a:solidFill>
            <a:prstDash val="solid"/>
          </a:ln>
        </p:spPr>
      </p:sp>
      <p:sp>
        <p:nvSpPr>
          <p:cNvPr id="30" name="Text 24"/>
          <p:cNvSpPr/>
          <p:nvPr/>
        </p:nvSpPr>
        <p:spPr>
          <a:xfrm>
            <a:off x="4135274" y="14680505"/>
            <a:ext cx="3216433" cy="476235"/>
          </a:xfrm>
          <a:prstGeom prst="rect">
            <a:avLst/>
          </a:prstGeom>
          <a:noFill/>
          <a:ln/>
        </p:spPr>
        <p:txBody>
          <a:bodyPr wrap="square" lIns="25400" tIns="25400" rIns="25400" bIns="25400" rtlCol="0" anchor="t">
            <a:normAutofit/>
          </a:bodyPr>
          <a:lstStyle/>
          <a:p>
            <a:pPr algn="ctr" indent="0" marL="0">
              <a:lnSpc>
                <a:spcPct val="87483"/>
              </a:lnSpc>
              <a:buNone/>
            </a:pPr>
            <a:r>
              <a:rPr lang="en-US" sz="3450" b="1" dirty="0">
                <a:solidFill>
                  <a:srgbClr val="18385F"/>
                </a:solidFill>
                <a:latin typeface="Arial" pitchFamily="34" charset="0"/>
                <a:ea typeface="Arial" pitchFamily="34" charset="-122"/>
                <a:cs typeface="Arial" pitchFamily="34" charset="-120"/>
              </a:rPr>
              <a:t>64.2 ± 7.6</a:t>
            </a:r>
            <a:endParaRPr lang="en-US" sz="3450" dirty="0"/>
          </a:p>
        </p:txBody>
      </p:sp>
      <p:sp>
        <p:nvSpPr>
          <p:cNvPr id="31" name="Text 25"/>
          <p:cNvSpPr/>
          <p:nvPr/>
        </p:nvSpPr>
        <p:spPr>
          <a:xfrm>
            <a:off x="4135274" y="15175767"/>
            <a:ext cx="3216433" cy="312387"/>
          </a:xfrm>
          <a:prstGeom prst="rect">
            <a:avLst/>
          </a:prstGeom>
          <a:noFill/>
          <a:ln/>
        </p:spPr>
        <p:txBody>
          <a:bodyPr wrap="square" lIns="25400" tIns="25400" rIns="25400" bIns="25400" rtlCol="0" anchor="t">
            <a:normAutofit/>
          </a:bodyPr>
          <a:lstStyle/>
          <a:p>
            <a:pPr algn="ctr" indent="0" marL="0">
              <a:lnSpc>
                <a:spcPct val="84265"/>
              </a:lnSpc>
              <a:buNone/>
            </a:pPr>
            <a:r>
              <a:rPr lang="en-US" sz="1800" b="1" dirty="0">
                <a:solidFill>
                  <a:srgbClr val="4A5568"/>
                </a:solidFill>
                <a:latin typeface="Source Sans 3" pitchFamily="34" charset="0"/>
                <a:ea typeface="Source Sans 3" pitchFamily="34" charset="-122"/>
                <a:cs typeface="Source Sans 3" pitchFamily="34" charset="-120"/>
              </a:rPr>
              <a:t>mean age (yrs)</a:t>
            </a:r>
            <a:endParaRPr lang="en-US" sz="1800" dirty="0"/>
          </a:p>
        </p:txBody>
      </p:sp>
      <p:sp>
        <p:nvSpPr>
          <p:cNvPr id="32" name="Shape 26"/>
          <p:cNvSpPr/>
          <p:nvPr/>
        </p:nvSpPr>
        <p:spPr>
          <a:xfrm>
            <a:off x="7471869" y="14509418"/>
            <a:ext cx="3190198" cy="1111722"/>
          </a:xfrm>
          <a:prstGeom prst="roundRect">
            <a:avLst>
              <a:gd name="adj" fmla="val 8568"/>
            </a:avLst>
          </a:prstGeom>
          <a:solidFill>
            <a:srgbClr val="EEF3F8"/>
          </a:solidFill>
          <a:ln w="18781">
            <a:solidFill>
              <a:srgbClr val="C3D2E0"/>
            </a:solidFill>
            <a:prstDash val="solid"/>
          </a:ln>
        </p:spPr>
      </p:sp>
      <p:sp>
        <p:nvSpPr>
          <p:cNvPr id="33" name="Text 27"/>
          <p:cNvSpPr/>
          <p:nvPr/>
        </p:nvSpPr>
        <p:spPr>
          <a:xfrm>
            <a:off x="7458697" y="14680505"/>
            <a:ext cx="3216541" cy="476235"/>
          </a:xfrm>
          <a:prstGeom prst="rect">
            <a:avLst/>
          </a:prstGeom>
          <a:noFill/>
          <a:ln/>
        </p:spPr>
        <p:txBody>
          <a:bodyPr wrap="square" lIns="25400" tIns="25400" rIns="25400" bIns="25400" rtlCol="0" anchor="t">
            <a:normAutofit/>
          </a:bodyPr>
          <a:lstStyle/>
          <a:p>
            <a:pPr algn="ctr" indent="0" marL="0">
              <a:lnSpc>
                <a:spcPct val="87483"/>
              </a:lnSpc>
              <a:buNone/>
            </a:pPr>
            <a:r>
              <a:rPr lang="en-US" sz="3450" b="1" dirty="0">
                <a:solidFill>
                  <a:srgbClr val="18385F"/>
                </a:solidFill>
                <a:latin typeface="Arial" pitchFamily="34" charset="0"/>
                <a:ea typeface="Arial" pitchFamily="34" charset="-122"/>
                <a:cs typeface="Arial" pitchFamily="34" charset="-120"/>
              </a:rPr>
              <a:t>6,362 / 7,659</a:t>
            </a:r>
            <a:endParaRPr lang="en-US" sz="3450" dirty="0"/>
          </a:p>
        </p:txBody>
      </p:sp>
      <p:sp>
        <p:nvSpPr>
          <p:cNvPr id="34" name="Text 28"/>
          <p:cNvSpPr/>
          <p:nvPr/>
        </p:nvSpPr>
        <p:spPr>
          <a:xfrm>
            <a:off x="7458697" y="15175767"/>
            <a:ext cx="3216541" cy="312387"/>
          </a:xfrm>
          <a:prstGeom prst="rect">
            <a:avLst/>
          </a:prstGeom>
          <a:noFill/>
          <a:ln/>
        </p:spPr>
        <p:txBody>
          <a:bodyPr wrap="square" lIns="25400" tIns="25400" rIns="25400" bIns="25400" rtlCol="0" anchor="t">
            <a:normAutofit/>
          </a:bodyPr>
          <a:lstStyle/>
          <a:p>
            <a:pPr algn="ctr" indent="0" marL="0">
              <a:lnSpc>
                <a:spcPct val="84265"/>
              </a:lnSpc>
              <a:buNone/>
            </a:pPr>
            <a:r>
              <a:rPr lang="en-US" sz="1800" b="1" dirty="0">
                <a:solidFill>
                  <a:srgbClr val="4A5568"/>
                </a:solidFill>
                <a:latin typeface="Source Sans 3" pitchFamily="34" charset="0"/>
                <a:ea typeface="Source Sans 3" pitchFamily="34" charset="-122"/>
                <a:cs typeface="Source Sans 3" pitchFamily="34" charset="-120"/>
              </a:rPr>
              <a:t>female / male</a:t>
            </a:r>
            <a:endParaRPr lang="en-US" sz="1800" dirty="0"/>
          </a:p>
        </p:txBody>
      </p:sp>
      <p:sp>
        <p:nvSpPr>
          <p:cNvPr id="35" name="Shape 29"/>
          <p:cNvSpPr/>
          <p:nvPr/>
        </p:nvSpPr>
        <p:spPr>
          <a:xfrm>
            <a:off x="2392673" y="15811595"/>
            <a:ext cx="6701636" cy="5029308"/>
          </a:xfrm>
          <a:prstGeom prst="roundRect">
            <a:avLst>
              <a:gd name="adj" fmla="val 1515"/>
            </a:avLst>
          </a:prstGeom>
          <a:ln w="6260">
            <a:solidFill>
              <a:srgbClr val="D8DEE5"/>
            </a:solidFill>
            <a:prstDash val="solid"/>
          </a:ln>
        </p:spPr>
      </p:sp>
      <p:pic>
        <p:nvPicPr>
          <p:cNvPr id="36" name="Image 4" descr="preencoded.png">    </p:cNvPr>
          <p:cNvPicPr>
            <a:picLocks noChangeAspect="1"/>
          </p:cNvPicPr>
          <p:nvPr/>
        </p:nvPicPr>
        <p:blipFill>
          <a:blip r:embed="rId5"/>
          <a:stretch>
            <a:fillRect/>
          </a:stretch>
        </p:blipFill>
        <p:spPr>
          <a:xfrm>
            <a:off x="2392673" y="15811595"/>
            <a:ext cx="6701636" cy="5029308"/>
          </a:xfrm>
          <a:prstGeom prst="rect">
            <a:avLst/>
          </a:prstGeom>
        </p:spPr>
      </p:pic>
      <p:sp>
        <p:nvSpPr>
          <p:cNvPr id="37" name="Text 30"/>
          <p:cNvSpPr/>
          <p:nvPr/>
        </p:nvSpPr>
        <p:spPr>
          <a:xfrm>
            <a:off x="825012" y="21031358"/>
            <a:ext cx="10820760" cy="335277"/>
          </a:xfrm>
          <a:prstGeom prst="rect">
            <a:avLst/>
          </a:prstGeom>
          <a:noFill/>
          <a:ln/>
        </p:spPr>
        <p:txBody>
          <a:bodyPr wrap="square" lIns="25400" tIns="25400" rIns="25400" bIns="25400" rtlCol="0" anchor="t">
            <a:normAutofit/>
          </a:bodyPr>
          <a:lstStyle/>
          <a:p>
            <a:pPr algn="l" indent="0" marL="0">
              <a:lnSpc>
                <a:spcPct val="91287"/>
              </a:lnSpc>
              <a:buNone/>
            </a:pPr>
            <a:r>
              <a:rPr lang="en-US" sz="1800" b="1" dirty="0">
                <a:solidFill>
                  <a:srgbClr val="4A5568"/>
                </a:solidFill>
                <a:latin typeface="Source Sans 3" pitchFamily="34" charset="0"/>
                <a:ea typeface="Source Sans 3" pitchFamily="34" charset="-122"/>
                <a:cs typeface="Source Sans 3" pitchFamily="34" charset="-120"/>
              </a:rPr>
              <a:t>Fig. 1A — Self-reported sleep duration, recorded in whole-hour increments, split into three groups.</a:t>
            </a:r>
            <a:endParaRPr lang="en-US" sz="1800" dirty="0"/>
          </a:p>
        </p:txBody>
      </p:sp>
      <p:sp>
        <p:nvSpPr>
          <p:cNvPr id="38" name="Shape 31"/>
          <p:cNvSpPr/>
          <p:nvPr/>
        </p:nvSpPr>
        <p:spPr>
          <a:xfrm>
            <a:off x="825012" y="21518991"/>
            <a:ext cx="3190100" cy="989839"/>
          </a:xfrm>
          <a:prstGeom prst="roundRect">
            <a:avLst>
              <a:gd name="adj" fmla="val 9623"/>
            </a:avLst>
          </a:prstGeom>
          <a:solidFill>
            <a:srgbClr val="FDEDED"/>
          </a:solidFill>
          <a:ln w="18781">
            <a:solidFill>
              <a:srgbClr val="E9A7A7"/>
            </a:solidFill>
            <a:prstDash val="solid"/>
          </a:ln>
        </p:spPr>
      </p:sp>
      <p:sp>
        <p:nvSpPr>
          <p:cNvPr id="39" name="Text 32"/>
          <p:cNvSpPr/>
          <p:nvPr/>
        </p:nvSpPr>
        <p:spPr>
          <a:xfrm>
            <a:off x="811846" y="21671100"/>
            <a:ext cx="3216433" cy="373329"/>
          </a:xfrm>
          <a:prstGeom prst="rect">
            <a:avLst/>
          </a:prstGeom>
          <a:noFill/>
          <a:ln/>
        </p:spPr>
        <p:txBody>
          <a:bodyPr wrap="square" lIns="25400" tIns="25400" rIns="25400" bIns="25400" rtlCol="0" anchor="t">
            <a:normAutofit/>
          </a:bodyPr>
          <a:lstStyle/>
          <a:p>
            <a:pPr algn="ctr" indent="0" marL="0">
              <a:lnSpc>
                <a:spcPct val="77616"/>
              </a:lnSpc>
              <a:buNone/>
            </a:pPr>
            <a:r>
              <a:rPr lang="en-US" sz="2400" b="1" dirty="0">
                <a:solidFill>
                  <a:srgbClr val="8C2020"/>
                </a:solidFill>
                <a:latin typeface="Source Sans 3" pitchFamily="34" charset="0"/>
                <a:ea typeface="Source Sans 3" pitchFamily="34" charset="-122"/>
                <a:cs typeface="Source Sans 3" pitchFamily="34" charset="-120"/>
              </a:rPr>
              <a:t>Short ≤ 6 h</a:t>
            </a:r>
            <a:endParaRPr lang="en-US" sz="2400" dirty="0"/>
          </a:p>
        </p:txBody>
      </p:sp>
      <p:sp>
        <p:nvSpPr>
          <p:cNvPr id="40" name="Text 33"/>
          <p:cNvSpPr/>
          <p:nvPr/>
        </p:nvSpPr>
        <p:spPr>
          <a:xfrm>
            <a:off x="811846" y="22063456"/>
            <a:ext cx="3216433" cy="331364"/>
          </a:xfrm>
          <a:prstGeom prst="rect">
            <a:avLst/>
          </a:prstGeom>
          <a:noFill/>
          <a:ln/>
        </p:spPr>
        <p:txBody>
          <a:bodyPr wrap="square" lIns="25400" tIns="25400" rIns="25400" bIns="25400" rtlCol="0" anchor="t">
            <a:normAutofit/>
          </a:bodyPr>
          <a:lstStyle/>
          <a:p>
            <a:pPr algn="ctr" indent="0" marL="0">
              <a:lnSpc>
                <a:spcPct val="76821"/>
              </a:lnSpc>
              <a:buNone/>
            </a:pPr>
            <a:r>
              <a:rPr lang="en-US" sz="2100" b="1" dirty="0">
                <a:solidFill>
                  <a:srgbClr val="4A5568"/>
                </a:solidFill>
                <a:latin typeface="Source Sans 3" pitchFamily="34" charset="0"/>
                <a:ea typeface="Source Sans 3" pitchFamily="34" charset="-122"/>
                <a:cs typeface="Source Sans 3" pitchFamily="34" charset="-120"/>
              </a:rPr>
              <a:t>n = 3,132</a:t>
            </a:r>
            <a:endParaRPr lang="en-US" sz="2100" dirty="0"/>
          </a:p>
        </p:txBody>
      </p:sp>
      <p:sp>
        <p:nvSpPr>
          <p:cNvPr id="41" name="Shape 34"/>
          <p:cNvSpPr/>
          <p:nvPr/>
        </p:nvSpPr>
        <p:spPr>
          <a:xfrm>
            <a:off x="4148441" y="21518991"/>
            <a:ext cx="3190198" cy="989839"/>
          </a:xfrm>
          <a:prstGeom prst="roundRect">
            <a:avLst>
              <a:gd name="adj" fmla="val 9623"/>
            </a:avLst>
          </a:prstGeom>
          <a:solidFill>
            <a:srgbClr val="EAF0FA"/>
          </a:solidFill>
          <a:ln w="18781">
            <a:solidFill>
              <a:srgbClr val="9FB6DA"/>
            </a:solidFill>
            <a:prstDash val="solid"/>
          </a:ln>
        </p:spPr>
      </p:sp>
      <p:sp>
        <p:nvSpPr>
          <p:cNvPr id="42" name="Text 35"/>
          <p:cNvSpPr/>
          <p:nvPr/>
        </p:nvSpPr>
        <p:spPr>
          <a:xfrm>
            <a:off x="4135269" y="21671100"/>
            <a:ext cx="3216541" cy="373329"/>
          </a:xfrm>
          <a:prstGeom prst="rect">
            <a:avLst/>
          </a:prstGeom>
          <a:noFill/>
          <a:ln/>
        </p:spPr>
        <p:txBody>
          <a:bodyPr wrap="square" lIns="25400" tIns="25400" rIns="25400" bIns="25400" rtlCol="0" anchor="t">
            <a:normAutofit/>
          </a:bodyPr>
          <a:lstStyle/>
          <a:p>
            <a:pPr algn="ctr" indent="0" marL="0">
              <a:lnSpc>
                <a:spcPct val="77616"/>
              </a:lnSpc>
              <a:buNone/>
            </a:pPr>
            <a:r>
              <a:rPr lang="en-US" sz="2400" b="1" dirty="0">
                <a:solidFill>
                  <a:srgbClr val="1A3F86"/>
                </a:solidFill>
                <a:latin typeface="Source Sans 3" pitchFamily="34" charset="0"/>
                <a:ea typeface="Source Sans 3" pitchFamily="34" charset="-122"/>
                <a:cs typeface="Source Sans 3" pitchFamily="34" charset="-120"/>
              </a:rPr>
              <a:t>Normal 7–8 h</a:t>
            </a:r>
            <a:endParaRPr lang="en-US" sz="2400" dirty="0"/>
          </a:p>
        </p:txBody>
      </p:sp>
      <p:sp>
        <p:nvSpPr>
          <p:cNvPr id="43" name="Text 36"/>
          <p:cNvSpPr/>
          <p:nvPr/>
        </p:nvSpPr>
        <p:spPr>
          <a:xfrm>
            <a:off x="4135269" y="22063456"/>
            <a:ext cx="3216541" cy="331364"/>
          </a:xfrm>
          <a:prstGeom prst="rect">
            <a:avLst/>
          </a:prstGeom>
          <a:noFill/>
          <a:ln/>
        </p:spPr>
        <p:txBody>
          <a:bodyPr wrap="square" lIns="25400" tIns="25400" rIns="25400" bIns="25400" rtlCol="0" anchor="t">
            <a:normAutofit/>
          </a:bodyPr>
          <a:lstStyle/>
          <a:p>
            <a:pPr algn="ctr" indent="0" marL="0">
              <a:lnSpc>
                <a:spcPct val="76821"/>
              </a:lnSpc>
              <a:buNone/>
            </a:pPr>
            <a:r>
              <a:rPr lang="en-US" sz="2100" b="1" dirty="0">
                <a:solidFill>
                  <a:srgbClr val="4A5568"/>
                </a:solidFill>
                <a:latin typeface="Source Sans 3" pitchFamily="34" charset="0"/>
                <a:ea typeface="Source Sans 3" pitchFamily="34" charset="-122"/>
                <a:cs typeface="Source Sans 3" pitchFamily="34" charset="-120"/>
              </a:rPr>
              <a:t>n = 9,997</a:t>
            </a:r>
            <a:endParaRPr lang="en-US" sz="2100" dirty="0"/>
          </a:p>
        </p:txBody>
      </p:sp>
      <p:sp>
        <p:nvSpPr>
          <p:cNvPr id="44" name="Shape 37"/>
          <p:cNvSpPr/>
          <p:nvPr/>
        </p:nvSpPr>
        <p:spPr>
          <a:xfrm>
            <a:off x="7471967" y="21518991"/>
            <a:ext cx="3190100" cy="989839"/>
          </a:xfrm>
          <a:prstGeom prst="roundRect">
            <a:avLst>
              <a:gd name="adj" fmla="val 9623"/>
            </a:avLst>
          </a:prstGeom>
          <a:solidFill>
            <a:srgbClr val="FDF1E3"/>
          </a:solidFill>
          <a:ln w="18781">
            <a:solidFill>
              <a:srgbClr val="E8B579"/>
            </a:solidFill>
            <a:prstDash val="solid"/>
          </a:ln>
        </p:spPr>
      </p:sp>
      <p:sp>
        <p:nvSpPr>
          <p:cNvPr id="45" name="Text 38"/>
          <p:cNvSpPr/>
          <p:nvPr/>
        </p:nvSpPr>
        <p:spPr>
          <a:xfrm>
            <a:off x="7458801" y="21671100"/>
            <a:ext cx="3216433" cy="373329"/>
          </a:xfrm>
          <a:prstGeom prst="rect">
            <a:avLst/>
          </a:prstGeom>
          <a:noFill/>
          <a:ln/>
        </p:spPr>
        <p:txBody>
          <a:bodyPr wrap="square" lIns="25400" tIns="25400" rIns="25400" bIns="25400" rtlCol="0" anchor="t">
            <a:normAutofit/>
          </a:bodyPr>
          <a:lstStyle/>
          <a:p>
            <a:pPr algn="ctr" indent="0" marL="0">
              <a:lnSpc>
                <a:spcPct val="77616"/>
              </a:lnSpc>
              <a:buNone/>
            </a:pPr>
            <a:r>
              <a:rPr lang="en-US" sz="2400" b="1" dirty="0">
                <a:solidFill>
                  <a:srgbClr val="9A5A0B"/>
                </a:solidFill>
                <a:latin typeface="Source Sans 3" pitchFamily="34" charset="0"/>
                <a:ea typeface="Source Sans 3" pitchFamily="34" charset="-122"/>
                <a:cs typeface="Source Sans 3" pitchFamily="34" charset="-120"/>
              </a:rPr>
              <a:t>Long ≥ 9 h</a:t>
            </a:r>
            <a:endParaRPr lang="en-US" sz="2400" dirty="0"/>
          </a:p>
        </p:txBody>
      </p:sp>
      <p:sp>
        <p:nvSpPr>
          <p:cNvPr id="46" name="Text 39"/>
          <p:cNvSpPr/>
          <p:nvPr/>
        </p:nvSpPr>
        <p:spPr>
          <a:xfrm>
            <a:off x="7458801" y="22063456"/>
            <a:ext cx="3216433" cy="331364"/>
          </a:xfrm>
          <a:prstGeom prst="rect">
            <a:avLst/>
          </a:prstGeom>
          <a:noFill/>
          <a:ln/>
        </p:spPr>
        <p:txBody>
          <a:bodyPr wrap="square" lIns="25400" tIns="25400" rIns="25400" bIns="25400" rtlCol="0" anchor="t">
            <a:normAutofit/>
          </a:bodyPr>
          <a:lstStyle/>
          <a:p>
            <a:pPr algn="ctr" indent="0" marL="0">
              <a:lnSpc>
                <a:spcPct val="76821"/>
              </a:lnSpc>
              <a:buNone/>
            </a:pPr>
            <a:r>
              <a:rPr lang="en-US" sz="2100" b="1" dirty="0">
                <a:solidFill>
                  <a:srgbClr val="4A5568"/>
                </a:solidFill>
                <a:latin typeface="Source Sans 3" pitchFamily="34" charset="0"/>
                <a:ea typeface="Source Sans 3" pitchFamily="34" charset="-122"/>
                <a:cs typeface="Source Sans 3" pitchFamily="34" charset="-120"/>
              </a:rPr>
              <a:t>n = 892</a:t>
            </a:r>
            <a:endParaRPr lang="en-US" sz="2100" dirty="0"/>
          </a:p>
        </p:txBody>
      </p:sp>
      <p:sp>
        <p:nvSpPr>
          <p:cNvPr id="47" name="Shape 40"/>
          <p:cNvSpPr/>
          <p:nvPr/>
        </p:nvSpPr>
        <p:spPr>
          <a:xfrm>
            <a:off x="533314" y="22933758"/>
            <a:ext cx="10420452" cy="8271253"/>
          </a:xfrm>
          <a:prstGeom prst="roundRect">
            <a:avLst>
              <a:gd name="adj" fmla="val 1612"/>
            </a:avLst>
          </a:prstGeom>
          <a:solidFill>
            <a:srgbClr val="FFFFFF"/>
          </a:solidFill>
          <a:ln w="25042">
            <a:solidFill>
              <a:srgbClr val="18385F"/>
            </a:solidFill>
            <a:prstDash val="solid"/>
          </a:ln>
        </p:spPr>
      </p:sp>
      <p:sp>
        <p:nvSpPr>
          <p:cNvPr id="48" name="Shape 41"/>
          <p:cNvSpPr/>
          <p:nvPr/>
        </p:nvSpPr>
        <p:spPr>
          <a:xfrm>
            <a:off x="558356" y="22958801"/>
            <a:ext cx="10370368" cy="798014"/>
          </a:xfrm>
          <a:prstGeom prst="rect">
            <a:avLst/>
          </a:prstGeom>
          <a:solidFill>
            <a:srgbClr val="CCA500"/>
          </a:solidFill>
          <a:ln/>
        </p:spPr>
      </p:sp>
      <p:sp>
        <p:nvSpPr>
          <p:cNvPr id="49" name="Text 42"/>
          <p:cNvSpPr/>
          <p:nvPr/>
        </p:nvSpPr>
        <p:spPr>
          <a:xfrm>
            <a:off x="806006" y="23073101"/>
            <a:ext cx="10186179" cy="607514"/>
          </a:xfrm>
          <a:prstGeom prst="rect">
            <a:avLst/>
          </a:prstGeom>
          <a:noFill/>
          <a:ln/>
        </p:spPr>
        <p:txBody>
          <a:bodyPr wrap="square" lIns="25400" tIns="25400" rIns="25400" bIns="25400" rtlCol="0" anchor="t">
            <a:normAutofit/>
          </a:bodyPr>
          <a:lstStyle/>
          <a:p>
            <a:pPr algn="l" indent="0" marL="0">
              <a:lnSpc>
                <a:spcPct val="98894"/>
              </a:lnSpc>
              <a:buNone/>
            </a:pPr>
            <a:r>
              <a:rPr lang="en-US" sz="3900" b="1" spc="75" kern="0" dirty="0">
                <a:solidFill>
                  <a:srgbClr val="3A2E00"/>
                </a:solidFill>
                <a:latin typeface="Arial" pitchFamily="34" charset="0"/>
                <a:ea typeface="Arial" pitchFamily="34" charset="-122"/>
                <a:cs typeface="Arial" pitchFamily="34" charset="-120"/>
              </a:rPr>
              <a:t>METHODS · ANALYSIS</a:t>
            </a:r>
            <a:endParaRPr lang="en-US" sz="3900" dirty="0"/>
          </a:p>
        </p:txBody>
      </p:sp>
      <p:sp>
        <p:nvSpPr>
          <p:cNvPr id="50" name="Text 43"/>
          <p:cNvSpPr/>
          <p:nvPr/>
        </p:nvSpPr>
        <p:spPr>
          <a:xfrm>
            <a:off x="825012" y="24004398"/>
            <a:ext cx="10820760" cy="426738"/>
          </a:xfrm>
          <a:prstGeom prst="rect">
            <a:avLst/>
          </a:prstGeom>
          <a:noFill/>
          <a:ln/>
        </p:spPr>
        <p:txBody>
          <a:bodyPr wrap="square" lIns="25400" tIns="25400" rIns="25400" bIns="25400" rtlCol="0" anchor="t">
            <a:normAutofit/>
          </a:bodyPr>
          <a:lstStyle/>
          <a:p>
            <a:pPr algn="l" indent="0" marL="0">
              <a:lnSpc>
                <a:spcPct val="103459"/>
              </a:lnSpc>
              <a:buNone/>
            </a:pPr>
            <a:r>
              <a:rPr lang="en-US" sz="2550" b="1" spc="75" kern="0" dirty="0">
                <a:solidFill>
                  <a:srgbClr val="18385F"/>
                </a:solidFill>
                <a:latin typeface="Arial" pitchFamily="34" charset="0"/>
                <a:ea typeface="Arial" pitchFamily="34" charset="-122"/>
                <a:cs typeface="Arial" pitchFamily="34" charset="-120"/>
              </a:rPr>
              <a:t>1 · NETWORK EXTRACTION</a:t>
            </a:r>
            <a:endParaRPr lang="en-US" sz="2550" dirty="0"/>
          </a:p>
        </p:txBody>
      </p:sp>
      <p:sp>
        <p:nvSpPr>
          <p:cNvPr id="51" name="Text 44"/>
          <p:cNvSpPr/>
          <p:nvPr/>
        </p:nvSpPr>
        <p:spPr>
          <a:xfrm>
            <a:off x="825012" y="24488215"/>
            <a:ext cx="10132166" cy="849418"/>
          </a:xfrm>
          <a:prstGeom prst="rect">
            <a:avLst/>
          </a:prstGeom>
          <a:noFill/>
          <a:ln/>
        </p:spPr>
        <p:txBody>
          <a:bodyPr wrap="square" lIns="25400" tIns="25400" rIns="25400" bIns="25400" rtlCol="0" anchor="t">
            <a:normAutofit/>
          </a:bodyPr>
          <a:lstStyle/>
          <a:p>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NeuroMark automated ICA → </a:t>
            </a:r>
            <a:pPr algn="l" indent="0" marL="0">
              <a:lnSpc>
                <a:spcPct val="99714"/>
              </a:lnSpc>
              <a:buNone/>
            </a:pPr>
            <a:r>
              <a:rPr lang="en-US" sz="2250" b="1" dirty="0">
                <a:solidFill>
                  <a:srgbClr val="18385F"/>
                </a:solidFill>
                <a:latin typeface="Source Sans 3" pitchFamily="34" charset="0"/>
                <a:ea typeface="Source Sans 3" pitchFamily="34" charset="-122"/>
                <a:cs typeface="Source Sans 3" pitchFamily="34" charset="-120"/>
              </a:rPr>
              <a:t>53 components </a:t>
            </a:r>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in 7 domains (SCN, AUD, SMN, VSN, CCN, DMN, CBN) → </a:t>
            </a:r>
            <a:pPr algn="l" indent="0" marL="0">
              <a:lnSpc>
                <a:spcPct val="99714"/>
              </a:lnSpc>
              <a:buNone/>
            </a:pPr>
            <a:r>
              <a:rPr lang="en-US" sz="2250" b="1" dirty="0">
                <a:solidFill>
                  <a:srgbClr val="18385F"/>
                </a:solidFill>
                <a:latin typeface="Source Sans 3" pitchFamily="34" charset="0"/>
                <a:ea typeface="Source Sans 3" pitchFamily="34" charset="-122"/>
                <a:cs typeface="Source Sans 3" pitchFamily="34" charset="-120"/>
              </a:rPr>
              <a:t>1,378 sFNC edges </a:t>
            </a:r>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per participant.</a:t>
            </a:r>
            <a:endParaRPr lang="en-US" sz="2250" dirty="0"/>
          </a:p>
        </p:txBody>
      </p:sp>
      <p:sp>
        <p:nvSpPr>
          <p:cNvPr id="52" name="Text 45"/>
          <p:cNvSpPr/>
          <p:nvPr/>
        </p:nvSpPr>
        <p:spPr>
          <a:xfrm>
            <a:off x="825012" y="25509062"/>
            <a:ext cx="10820760" cy="426738"/>
          </a:xfrm>
          <a:prstGeom prst="rect">
            <a:avLst/>
          </a:prstGeom>
          <a:noFill/>
          <a:ln/>
        </p:spPr>
        <p:txBody>
          <a:bodyPr wrap="square" lIns="25400" tIns="25400" rIns="25400" bIns="25400" rtlCol="0" anchor="t">
            <a:normAutofit/>
          </a:bodyPr>
          <a:lstStyle/>
          <a:p>
            <a:pPr algn="l" indent="0" marL="0">
              <a:lnSpc>
                <a:spcPct val="103459"/>
              </a:lnSpc>
              <a:buNone/>
            </a:pPr>
            <a:r>
              <a:rPr lang="en-US" sz="2550" b="1" spc="75" kern="0" dirty="0">
                <a:solidFill>
                  <a:srgbClr val="18385F"/>
                </a:solidFill>
                <a:latin typeface="Arial" pitchFamily="34" charset="0"/>
                <a:ea typeface="Arial" pitchFamily="34" charset="-122"/>
                <a:cs typeface="Arial" pitchFamily="34" charset="-120"/>
              </a:rPr>
              <a:t>2 · DYNAMIC STATES</a:t>
            </a:r>
            <a:endParaRPr lang="en-US" sz="2550" dirty="0"/>
          </a:p>
        </p:txBody>
      </p:sp>
      <p:sp>
        <p:nvSpPr>
          <p:cNvPr id="53" name="Text 46"/>
          <p:cNvSpPr/>
          <p:nvPr/>
        </p:nvSpPr>
        <p:spPr>
          <a:xfrm>
            <a:off x="825012" y="25992879"/>
            <a:ext cx="10132166" cy="1660735"/>
          </a:xfrm>
          <a:prstGeom prst="rect">
            <a:avLst/>
          </a:prstGeom>
          <a:noFill/>
          <a:ln/>
        </p:spPr>
        <p:txBody>
          <a:bodyPr wrap="square" lIns="25400" tIns="25400" rIns="25400" bIns="25400" rtlCol="0" anchor="t">
            <a:normAutofit/>
          </a:bodyPr>
          <a:lstStyle/>
          <a:p>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Sliding window (Hamming, 20 TRs = 14.7 s, step 1 TR; TR = 0.735 s) → k-means clustering. Elbow criterion over k = 2–9 with 100 initializations selected </a:t>
            </a:r>
            <a:pPr algn="l" indent="0" marL="0">
              <a:lnSpc>
                <a:spcPct val="99714"/>
              </a:lnSpc>
              <a:buNone/>
            </a:pPr>
            <a:r>
              <a:rPr lang="en-US" sz="2250" b="1" dirty="0">
                <a:solidFill>
                  <a:srgbClr val="18385F"/>
                </a:solidFill>
                <a:latin typeface="Source Sans 3" pitchFamily="34" charset="0"/>
                <a:ea typeface="Source Sans 3" pitchFamily="34" charset="-122"/>
                <a:cs typeface="Source Sans 3" pitchFamily="34" charset="-120"/>
              </a:rPr>
              <a:t>k = 3 </a:t>
            </a:r>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 Fractional occupancy (OCR1–OCR3: proportion of windows spent in each state) computed per participant.</a:t>
            </a:r>
            <a:endParaRPr lang="en-US" sz="2250" dirty="0"/>
          </a:p>
        </p:txBody>
      </p:sp>
      <p:sp>
        <p:nvSpPr>
          <p:cNvPr id="54" name="Text 47"/>
          <p:cNvSpPr/>
          <p:nvPr/>
        </p:nvSpPr>
        <p:spPr>
          <a:xfrm>
            <a:off x="825012" y="27825043"/>
            <a:ext cx="10820760" cy="426738"/>
          </a:xfrm>
          <a:prstGeom prst="rect">
            <a:avLst/>
          </a:prstGeom>
          <a:noFill/>
          <a:ln/>
        </p:spPr>
        <p:txBody>
          <a:bodyPr wrap="square" lIns="25400" tIns="25400" rIns="25400" bIns="25400" rtlCol="0" anchor="t">
            <a:normAutofit/>
          </a:bodyPr>
          <a:lstStyle/>
          <a:p>
            <a:pPr algn="l" indent="0" marL="0">
              <a:lnSpc>
                <a:spcPct val="103459"/>
              </a:lnSpc>
              <a:buNone/>
            </a:pPr>
            <a:r>
              <a:rPr lang="en-US" sz="2550" b="1" spc="75" kern="0" dirty="0">
                <a:solidFill>
                  <a:srgbClr val="18385F"/>
                </a:solidFill>
                <a:latin typeface="Arial" pitchFamily="34" charset="0"/>
                <a:ea typeface="Arial" pitchFamily="34" charset="-122"/>
                <a:cs typeface="Arial" pitchFamily="34" charset="-120"/>
              </a:rPr>
              <a:t>3 · STATISTICAL MODELS</a:t>
            </a:r>
            <a:endParaRPr lang="en-US" sz="2550" dirty="0"/>
          </a:p>
        </p:txBody>
      </p:sp>
      <p:sp>
        <p:nvSpPr>
          <p:cNvPr id="55" name="Shape 48"/>
          <p:cNvSpPr/>
          <p:nvPr/>
        </p:nvSpPr>
        <p:spPr>
          <a:xfrm>
            <a:off x="825012" y="28308860"/>
            <a:ext cx="9837054" cy="1311373"/>
          </a:xfrm>
          <a:prstGeom prst="roundRect">
            <a:avLst>
              <a:gd name="adj" fmla="val 7263"/>
            </a:avLst>
          </a:prstGeom>
          <a:solidFill>
            <a:srgbClr val="F4F6F8"/>
          </a:solidFill>
          <a:ln w="18781">
            <a:solidFill>
              <a:srgbClr val="D8DEE5"/>
            </a:solidFill>
            <a:prstDash val="solid"/>
          </a:ln>
        </p:spPr>
      </p:sp>
      <p:sp>
        <p:nvSpPr>
          <p:cNvPr id="56" name="Text 49"/>
          <p:cNvSpPr/>
          <p:nvPr/>
        </p:nvSpPr>
        <p:spPr>
          <a:xfrm>
            <a:off x="1034249" y="28499023"/>
            <a:ext cx="10360440" cy="465573"/>
          </a:xfrm>
          <a:prstGeom prst="rect">
            <a:avLst/>
          </a:prstGeom>
          <a:noFill/>
          <a:ln/>
        </p:spPr>
        <p:txBody>
          <a:bodyPr wrap="square" lIns="25400" tIns="25400" rIns="25400" bIns="25400" rtlCol="0" anchor="t">
            <a:normAutofit/>
          </a:bodyPr>
          <a:lstStyle/>
          <a:p>
            <a:pPr algn="l" indent="0" marL="0">
              <a:lnSpc>
                <a:spcPct val="98049"/>
              </a:lnSpc>
              <a:buNone/>
            </a:pPr>
            <a:r>
              <a:rPr lang="en-US" sz="2175" b="1" dirty="0">
                <a:solidFill>
                  <a:srgbClr val="18385F"/>
                </a:solidFill>
                <a:latin typeface="Source Sans 3" pitchFamily="34" charset="0"/>
                <a:ea typeface="Source Sans 3" pitchFamily="34" charset="-122"/>
                <a:cs typeface="Source Sans 3" pitchFamily="34" charset="-120"/>
              </a:rPr>
              <a:t>sFNC</a:t>
            </a:r>
            <a:pPr algn="l" indent="0" marL="0">
              <a:lnSpc>
                <a:spcPct val="98049"/>
              </a:lnSpc>
              <a:buNone/>
            </a:pPr>
            <a:r>
              <a:rPr lang="en-US" sz="1813" b="1" baseline="-40000" dirty="0">
                <a:solidFill>
                  <a:srgbClr val="18385F"/>
                </a:solidFill>
                <a:latin typeface="Source Sans 3" pitchFamily="34" charset="0"/>
                <a:ea typeface="Source Sans 3" pitchFamily="34" charset="-122"/>
                <a:cs typeface="Source Sans 3" pitchFamily="34" charset="-120"/>
              </a:rPr>
              <a:t>i </a:t>
            </a:r>
            <a:pPr algn="l" indent="0" marL="0">
              <a:lnSpc>
                <a:spcPct val="98049"/>
              </a:lnSpc>
              <a:buNone/>
            </a:pPr>
            <a:r>
              <a:rPr lang="en-US" sz="2175" b="1" dirty="0">
                <a:solidFill>
                  <a:srgbClr val="18385F"/>
                </a:solidFill>
                <a:latin typeface="Source Sans 3" pitchFamily="34" charset="0"/>
                <a:ea typeface="Source Sans 3" pitchFamily="34" charset="-122"/>
                <a:cs typeface="Source Sans 3" pitchFamily="34" charset="-120"/>
              </a:rPr>
              <a:t>~ sleepDuration + C | sFNC</a:t>
            </a:r>
            <a:pPr algn="l" indent="0" marL="0">
              <a:lnSpc>
                <a:spcPct val="98049"/>
              </a:lnSpc>
              <a:buNone/>
            </a:pPr>
            <a:r>
              <a:rPr lang="en-US" sz="1813" b="1" baseline="-40000" dirty="0">
                <a:solidFill>
                  <a:srgbClr val="18385F"/>
                </a:solidFill>
                <a:latin typeface="Source Sans 3" pitchFamily="34" charset="0"/>
                <a:ea typeface="Source Sans 3" pitchFamily="34" charset="-122"/>
                <a:cs typeface="Source Sans 3" pitchFamily="34" charset="-120"/>
              </a:rPr>
              <a:t>i </a:t>
            </a:r>
            <a:pPr algn="l" indent="0" marL="0">
              <a:lnSpc>
                <a:spcPct val="98049"/>
              </a:lnSpc>
              <a:buNone/>
            </a:pPr>
            <a:r>
              <a:rPr lang="en-US" sz="2175" b="1" dirty="0">
                <a:solidFill>
                  <a:srgbClr val="18385F"/>
                </a:solidFill>
                <a:latin typeface="Source Sans 3" pitchFamily="34" charset="0"/>
                <a:ea typeface="Source Sans 3" pitchFamily="34" charset="-122"/>
                <a:cs typeface="Source Sans 3" pitchFamily="34" charset="-120"/>
              </a:rPr>
              <a:t>~ sleepGroup + C</a:t>
            </a:r>
            <a:endParaRPr lang="en-US" sz="2175" dirty="0"/>
          </a:p>
        </p:txBody>
      </p:sp>
      <p:sp>
        <p:nvSpPr>
          <p:cNvPr id="57" name="Text 50"/>
          <p:cNvSpPr/>
          <p:nvPr/>
        </p:nvSpPr>
        <p:spPr>
          <a:xfrm>
            <a:off x="1034249" y="29002599"/>
            <a:ext cx="10360440" cy="465573"/>
          </a:xfrm>
          <a:prstGeom prst="rect">
            <a:avLst/>
          </a:prstGeom>
          <a:noFill/>
          <a:ln/>
        </p:spPr>
        <p:txBody>
          <a:bodyPr wrap="square" lIns="25400" tIns="25400" rIns="25400" bIns="25400" rtlCol="0" anchor="t">
            <a:normAutofit/>
          </a:bodyPr>
          <a:lstStyle/>
          <a:p>
            <a:pPr algn="l" indent="0" marL="0">
              <a:lnSpc>
                <a:spcPct val="98049"/>
              </a:lnSpc>
              <a:buNone/>
            </a:pPr>
            <a:r>
              <a:rPr lang="en-US" sz="2175" b="1" dirty="0">
                <a:solidFill>
                  <a:srgbClr val="18385F"/>
                </a:solidFill>
                <a:latin typeface="Source Sans 3" pitchFamily="34" charset="0"/>
                <a:ea typeface="Source Sans 3" pitchFamily="34" charset="-122"/>
                <a:cs typeface="Source Sans 3" pitchFamily="34" charset="-120"/>
              </a:rPr>
              <a:t>OCR</a:t>
            </a:r>
            <a:pPr algn="l" indent="0" marL="0">
              <a:lnSpc>
                <a:spcPct val="98049"/>
              </a:lnSpc>
              <a:buNone/>
            </a:pPr>
            <a:r>
              <a:rPr lang="en-US" sz="1813" b="1" baseline="-40000" dirty="0">
                <a:solidFill>
                  <a:srgbClr val="18385F"/>
                </a:solidFill>
                <a:latin typeface="Source Sans 3" pitchFamily="34" charset="0"/>
                <a:ea typeface="Source Sans 3" pitchFamily="34" charset="-122"/>
                <a:cs typeface="Source Sans 3" pitchFamily="34" charset="-120"/>
              </a:rPr>
              <a:t>i </a:t>
            </a:r>
            <a:pPr algn="l" indent="0" marL="0">
              <a:lnSpc>
                <a:spcPct val="98049"/>
              </a:lnSpc>
              <a:buNone/>
            </a:pPr>
            <a:r>
              <a:rPr lang="en-US" sz="2175" b="1" dirty="0">
                <a:solidFill>
                  <a:srgbClr val="18385F"/>
                </a:solidFill>
                <a:latin typeface="Source Sans 3" pitchFamily="34" charset="0"/>
                <a:ea typeface="Source Sans 3" pitchFamily="34" charset="-122"/>
                <a:cs typeface="Source Sans 3" pitchFamily="34" charset="-120"/>
              </a:rPr>
              <a:t>~ sleepDuration + C | OCR</a:t>
            </a:r>
            <a:pPr algn="l" indent="0" marL="0">
              <a:lnSpc>
                <a:spcPct val="98049"/>
              </a:lnSpc>
              <a:buNone/>
            </a:pPr>
            <a:r>
              <a:rPr lang="en-US" sz="1813" b="1" baseline="-40000" dirty="0">
                <a:solidFill>
                  <a:srgbClr val="18385F"/>
                </a:solidFill>
                <a:latin typeface="Source Sans 3" pitchFamily="34" charset="0"/>
                <a:ea typeface="Source Sans 3" pitchFamily="34" charset="-122"/>
                <a:cs typeface="Source Sans 3" pitchFamily="34" charset="-120"/>
              </a:rPr>
              <a:t>i </a:t>
            </a:r>
            <a:pPr algn="l" indent="0" marL="0">
              <a:lnSpc>
                <a:spcPct val="98049"/>
              </a:lnSpc>
              <a:buNone/>
            </a:pPr>
            <a:r>
              <a:rPr lang="en-US" sz="2175" b="1" dirty="0">
                <a:solidFill>
                  <a:srgbClr val="18385F"/>
                </a:solidFill>
                <a:latin typeface="Source Sans 3" pitchFamily="34" charset="0"/>
                <a:ea typeface="Source Sans 3" pitchFamily="34" charset="-122"/>
                <a:cs typeface="Source Sans 3" pitchFamily="34" charset="-120"/>
              </a:rPr>
              <a:t>~ sleepGroup + C</a:t>
            </a:r>
            <a:endParaRPr lang="en-US" sz="2175" dirty="0"/>
          </a:p>
        </p:txBody>
      </p:sp>
      <p:sp>
        <p:nvSpPr>
          <p:cNvPr id="58" name="Text 51"/>
          <p:cNvSpPr/>
          <p:nvPr/>
        </p:nvSpPr>
        <p:spPr>
          <a:xfrm>
            <a:off x="825012" y="29715412"/>
            <a:ext cx="10132166" cy="1255076"/>
          </a:xfrm>
          <a:prstGeom prst="rect">
            <a:avLst/>
          </a:prstGeom>
          <a:noFill/>
          <a:ln/>
        </p:spPr>
        <p:txBody>
          <a:bodyPr wrap="square" lIns="25400" tIns="25400" rIns="25400" bIns="25400" rtlCol="0" anchor="t">
            <a:normAutofit/>
          </a:bodyPr>
          <a:lstStyle/>
          <a:p>
            <a:pPr algn="l" indent="0" marL="0">
              <a:lnSpc>
                <a:spcPct val="99714"/>
              </a:lnSpc>
              <a:buNone/>
            </a:pPr>
            <a:r>
              <a:rPr lang="en-US" sz="2250" b="1" dirty="0">
                <a:solidFill>
                  <a:srgbClr val="18385F"/>
                </a:solidFill>
                <a:latin typeface="Source Sans 3" pitchFamily="34" charset="0"/>
                <a:ea typeface="Source Sans 3" pitchFamily="34" charset="-122"/>
                <a:cs typeface="Source Sans 3" pitchFamily="34" charset="-120"/>
              </a:rPr>
              <a:t>C </a:t>
            </a:r>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 age, age², sex, site, smoking status, physical activity, alcohol frequency, BMI. sFNC corrected by </a:t>
            </a:r>
            <a:pPr algn="l" indent="0" marL="0">
              <a:lnSpc>
                <a:spcPct val="99714"/>
              </a:lnSpc>
              <a:buNone/>
            </a:pPr>
            <a:r>
              <a:rPr lang="en-US" sz="2250" b="1" dirty="0">
                <a:solidFill>
                  <a:srgbClr val="18385F"/>
                </a:solidFill>
                <a:latin typeface="Source Sans 3" pitchFamily="34" charset="0"/>
                <a:ea typeface="Source Sans 3" pitchFamily="34" charset="-122"/>
                <a:cs typeface="Source Sans 3" pitchFamily="34" charset="-120"/>
              </a:rPr>
              <a:t>Bonferroni </a:t>
            </a:r>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across 1,378 edges; dFNC by </a:t>
            </a:r>
            <a:pPr algn="l" indent="0" marL="0">
              <a:lnSpc>
                <a:spcPct val="99714"/>
              </a:lnSpc>
              <a:buNone/>
            </a:pPr>
            <a:r>
              <a:rPr lang="en-US" sz="2250" b="1" dirty="0">
                <a:solidFill>
                  <a:srgbClr val="18385F"/>
                </a:solidFill>
                <a:latin typeface="Source Sans 3" pitchFamily="34" charset="0"/>
                <a:ea typeface="Source Sans 3" pitchFamily="34" charset="-122"/>
                <a:cs typeface="Source Sans 3" pitchFamily="34" charset="-120"/>
              </a:rPr>
              <a:t>FDR </a:t>
            </a:r>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across OCR measures.</a:t>
            </a:r>
            <a:endParaRPr lang="en-US" sz="2250" dirty="0"/>
          </a:p>
        </p:txBody>
      </p:sp>
      <p:sp>
        <p:nvSpPr>
          <p:cNvPr id="59" name="Shape 52"/>
          <p:cNvSpPr/>
          <p:nvPr/>
        </p:nvSpPr>
        <p:spPr>
          <a:xfrm>
            <a:off x="11334676" y="3626768"/>
            <a:ext cx="10420452" cy="23291485"/>
          </a:xfrm>
          <a:prstGeom prst="roundRect">
            <a:avLst>
              <a:gd name="adj" fmla="val 1280"/>
            </a:avLst>
          </a:prstGeom>
          <a:solidFill>
            <a:srgbClr val="FFFFFF"/>
          </a:solidFill>
          <a:ln w="25042">
            <a:solidFill>
              <a:srgbClr val="18385F"/>
            </a:solidFill>
            <a:prstDash val="solid"/>
          </a:ln>
        </p:spPr>
      </p:sp>
      <p:sp>
        <p:nvSpPr>
          <p:cNvPr id="60" name="Shape 53"/>
          <p:cNvSpPr/>
          <p:nvPr/>
        </p:nvSpPr>
        <p:spPr>
          <a:xfrm>
            <a:off x="11359718" y="3651810"/>
            <a:ext cx="10370368" cy="798014"/>
          </a:xfrm>
          <a:prstGeom prst="rect">
            <a:avLst/>
          </a:prstGeom>
          <a:solidFill>
            <a:srgbClr val="CCA500"/>
          </a:solidFill>
          <a:ln/>
        </p:spPr>
      </p:sp>
      <p:sp>
        <p:nvSpPr>
          <p:cNvPr id="61" name="Text 54"/>
          <p:cNvSpPr/>
          <p:nvPr/>
        </p:nvSpPr>
        <p:spPr>
          <a:xfrm>
            <a:off x="11607368" y="3766110"/>
            <a:ext cx="10186179" cy="607514"/>
          </a:xfrm>
          <a:prstGeom prst="rect">
            <a:avLst/>
          </a:prstGeom>
          <a:noFill/>
          <a:ln/>
        </p:spPr>
        <p:txBody>
          <a:bodyPr wrap="square" lIns="25400" tIns="25400" rIns="25400" bIns="25400" rtlCol="0" anchor="t">
            <a:normAutofit/>
          </a:bodyPr>
          <a:lstStyle/>
          <a:p>
            <a:pPr algn="l" indent="0" marL="0">
              <a:lnSpc>
                <a:spcPct val="98894"/>
              </a:lnSpc>
              <a:buNone/>
            </a:pPr>
            <a:r>
              <a:rPr lang="en-US" sz="3900" b="1" spc="75" kern="0" dirty="0">
                <a:solidFill>
                  <a:srgbClr val="3A2E00"/>
                </a:solidFill>
                <a:latin typeface="Arial" pitchFamily="34" charset="0"/>
                <a:ea typeface="Arial" pitchFamily="34" charset="-122"/>
                <a:cs typeface="Arial" pitchFamily="34" charset="-120"/>
              </a:rPr>
              <a:t>RESULTS · STATIC FNC</a:t>
            </a:r>
            <a:endParaRPr lang="en-US" sz="3900" dirty="0"/>
          </a:p>
        </p:txBody>
      </p:sp>
      <p:sp>
        <p:nvSpPr>
          <p:cNvPr id="62" name="Shape 55"/>
          <p:cNvSpPr/>
          <p:nvPr/>
        </p:nvSpPr>
        <p:spPr>
          <a:xfrm>
            <a:off x="11588225" y="4640279"/>
            <a:ext cx="9913354" cy="1652764"/>
          </a:xfrm>
          <a:prstGeom prst="roundRect">
            <a:avLst>
              <a:gd name="adj" fmla="val 5763"/>
            </a:avLst>
          </a:prstGeom>
          <a:solidFill>
            <a:srgbClr val="FBF4DE"/>
          </a:solidFill>
          <a:ln w="18781">
            <a:solidFill>
              <a:srgbClr val="E3C766"/>
            </a:solidFill>
            <a:prstDash val="solid"/>
          </a:ln>
        </p:spPr>
      </p:sp>
      <p:sp>
        <p:nvSpPr>
          <p:cNvPr id="63" name="Text 56"/>
          <p:cNvSpPr/>
          <p:nvPr/>
        </p:nvSpPr>
        <p:spPr>
          <a:xfrm>
            <a:off x="11835514" y="4849515"/>
            <a:ext cx="9701340" cy="1272391"/>
          </a:xfrm>
          <a:prstGeom prst="rect">
            <a:avLst/>
          </a:prstGeom>
          <a:noFill/>
          <a:ln/>
        </p:spPr>
        <p:txBody>
          <a:bodyPr wrap="square" lIns="25400" tIns="25400" rIns="25400" bIns="25400" rtlCol="0" anchor="t">
            <a:normAutofit/>
          </a:bodyPr>
          <a:lstStyle/>
          <a:p>
            <a:pPr algn="l" indent="0" marL="0">
              <a:lnSpc>
                <a:spcPct val="95256"/>
              </a:lnSpc>
              <a:buNone/>
            </a:pPr>
            <a:r>
              <a:rPr lang="en-US" sz="2400" b="1" dirty="0">
                <a:solidFill>
                  <a:srgbClr val="3A2E00"/>
                </a:solidFill>
                <a:latin typeface="Source Sans 3" pitchFamily="34" charset="0"/>
                <a:ea typeface="Source Sans 3" pitchFamily="34" charset="-122"/>
                <a:cs typeface="Source Sans 3" pitchFamily="34" charset="-120"/>
              </a:rPr>
              <a:t>269 of 1,378 </a:t>
            </a:r>
            <a:pPr algn="l" indent="0" marL="0">
              <a:lnSpc>
                <a:spcPct val="95256"/>
              </a:lnSpc>
              <a:buNone/>
            </a:pPr>
            <a:r>
              <a:rPr lang="en-US" sz="2400" dirty="0">
                <a:solidFill>
                  <a:srgbClr val="3A2E00"/>
                </a:solidFill>
                <a:latin typeface="Source Sans 3" pitchFamily="34" charset="0"/>
                <a:ea typeface="Source Sans 3" pitchFamily="34" charset="-122"/>
                <a:cs typeface="Source Sans 3" pitchFamily="34" charset="-120"/>
              </a:rPr>
              <a:t>connections were significantly associated with sleep duration after Bonferroni correction (p &lt; 0.05/1,378); partial |r| up to 0.151 (r² ≈ 2.28%).</a:t>
            </a:r>
            <a:endParaRPr lang="en-US" sz="2400" dirty="0"/>
          </a:p>
        </p:txBody>
      </p:sp>
      <p:pic>
        <p:nvPicPr>
          <p:cNvPr id="64" name="Image 5" descr="preencoded.png">    </p:cNvPr>
          <p:cNvPicPr>
            <a:picLocks noChangeAspect="1"/>
          </p:cNvPicPr>
          <p:nvPr/>
        </p:nvPicPr>
        <p:blipFill>
          <a:blip r:embed="rId6"/>
          <a:stretch>
            <a:fillRect/>
          </a:stretch>
        </p:blipFill>
        <p:spPr>
          <a:xfrm>
            <a:off x="11588225" y="6663682"/>
            <a:ext cx="9913354" cy="8750961"/>
          </a:xfrm>
          <a:prstGeom prst="rect">
            <a:avLst/>
          </a:prstGeom>
        </p:spPr>
      </p:pic>
      <p:sp>
        <p:nvSpPr>
          <p:cNvPr id="65" name="Text 57"/>
          <p:cNvSpPr/>
          <p:nvPr/>
        </p:nvSpPr>
        <p:spPr>
          <a:xfrm>
            <a:off x="11588225" y="15785282"/>
            <a:ext cx="10210755" cy="632453"/>
          </a:xfrm>
          <a:prstGeom prst="rect">
            <a:avLst/>
          </a:prstGeom>
          <a:noFill/>
          <a:ln/>
        </p:spPr>
        <p:txBody>
          <a:bodyPr wrap="square" lIns="25400" tIns="25400" rIns="25400" bIns="25400" rtlCol="0" anchor="t">
            <a:normAutofit/>
          </a:bodyPr>
          <a:lstStyle/>
          <a:p>
            <a:pPr algn="l" indent="0" marL="0">
              <a:lnSpc>
                <a:spcPct val="91287"/>
              </a:lnSpc>
              <a:buNone/>
            </a:pPr>
            <a:r>
              <a:rPr lang="en-US" sz="1800" b="1" dirty="0">
                <a:solidFill>
                  <a:srgbClr val="4A5568"/>
                </a:solidFill>
                <a:latin typeface="Source Sans 3" pitchFamily="34" charset="0"/>
                <a:ea typeface="Source Sans 3" pitchFamily="34" charset="-122"/>
                <a:cs typeface="Source Sans 3" pitchFamily="34" charset="-120"/>
              </a:rPr>
              <a:t>Fig. 1B — Edges associated with continuous sleep duration after covariate adjustment. Red = positive, blue = negative association.</a:t>
            </a:r>
            <a:endParaRPr lang="en-US" sz="1800" dirty="0"/>
          </a:p>
        </p:txBody>
      </p:sp>
      <p:sp>
        <p:nvSpPr>
          <p:cNvPr id="66" name="Text 58"/>
          <p:cNvSpPr/>
          <p:nvPr/>
        </p:nvSpPr>
        <p:spPr>
          <a:xfrm>
            <a:off x="11588225" y="16750373"/>
            <a:ext cx="10210755" cy="1255076"/>
          </a:xfrm>
          <a:prstGeom prst="rect">
            <a:avLst/>
          </a:prstGeom>
          <a:noFill/>
          <a:ln/>
        </p:spPr>
        <p:txBody>
          <a:bodyPr wrap="square" lIns="25400" tIns="25400" rIns="25400" bIns="25400" rtlCol="0" anchor="t">
            <a:normAutofit/>
          </a:bodyPr>
          <a:lstStyle/>
          <a:p>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Effects were </a:t>
            </a:r>
            <a:pPr algn="l" indent="0" marL="0">
              <a:lnSpc>
                <a:spcPct val="99714"/>
              </a:lnSpc>
              <a:buNone/>
            </a:pPr>
            <a:r>
              <a:rPr lang="en-US" sz="2250" b="1" dirty="0">
                <a:solidFill>
                  <a:srgbClr val="18385F"/>
                </a:solidFill>
                <a:latin typeface="Source Sans 3" pitchFamily="34" charset="0"/>
                <a:ea typeface="Source Sans 3" pitchFamily="34" charset="-122"/>
                <a:cs typeface="Source Sans 3" pitchFamily="34" charset="-120"/>
              </a:rPr>
              <a:t>small but widely distributed </a:t>
            </a:r>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(partial |r| = 0.035–0.151, mean = 0.064), with dense involvement of subcortical, sensorimotor, visual, cognitive-control, default-mode, and cerebellar components.</a:t>
            </a:r>
            <a:endParaRPr lang="en-US" sz="2250" dirty="0"/>
          </a:p>
        </p:txBody>
      </p:sp>
      <p:sp>
        <p:nvSpPr>
          <p:cNvPr id="67" name="Text 59"/>
          <p:cNvSpPr/>
          <p:nvPr/>
        </p:nvSpPr>
        <p:spPr>
          <a:xfrm>
            <a:off x="11588225" y="18337989"/>
            <a:ext cx="10210755" cy="1255076"/>
          </a:xfrm>
          <a:prstGeom prst="rect">
            <a:avLst/>
          </a:prstGeom>
          <a:noFill/>
          <a:ln/>
        </p:spPr>
        <p:txBody>
          <a:bodyPr wrap="square" lIns="25400" tIns="25400" rIns="25400" bIns="25400" rtlCol="0" anchor="t">
            <a:normAutofit/>
          </a:bodyPr>
          <a:lstStyle/>
          <a:p>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The most prominent pattern involved </a:t>
            </a:r>
            <a:pPr algn="l" indent="0" marL="0">
              <a:lnSpc>
                <a:spcPct val="99714"/>
              </a:lnSpc>
              <a:buNone/>
            </a:pPr>
            <a:r>
              <a:rPr lang="en-US" sz="2250" b="1" dirty="0">
                <a:solidFill>
                  <a:srgbClr val="18385F"/>
                </a:solidFill>
                <a:latin typeface="Source Sans 3" pitchFamily="34" charset="0"/>
                <a:ea typeface="Source Sans 3" pitchFamily="34" charset="-122"/>
                <a:cs typeface="Source Sans 3" pitchFamily="34" charset="-120"/>
              </a:rPr>
              <a:t>cerebellar connections </a:t>
            </a:r>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 CBN–SCN, CBN–SMN, CBN–VSN, CBN–CCN, and CBN–DMN — suggesting distributed rather than focal effects on arousal-related, sensorimotor, and association circuitry.</a:t>
            </a:r>
            <a:endParaRPr lang="en-US" sz="2250" dirty="0"/>
          </a:p>
        </p:txBody>
      </p:sp>
      <p:sp>
        <p:nvSpPr>
          <p:cNvPr id="68" name="Shape 60"/>
          <p:cNvSpPr/>
          <p:nvPr/>
        </p:nvSpPr>
        <p:spPr>
          <a:xfrm>
            <a:off x="11588225" y="19925605"/>
            <a:ext cx="9913354" cy="25042"/>
          </a:xfrm>
          <a:prstGeom prst="rect">
            <a:avLst/>
          </a:prstGeom>
          <a:solidFill>
            <a:srgbClr val="E3E7EB"/>
          </a:solidFill>
          <a:ln/>
        </p:spPr>
      </p:sp>
      <p:sp>
        <p:nvSpPr>
          <p:cNvPr id="69" name="Text 61"/>
          <p:cNvSpPr/>
          <p:nvPr/>
        </p:nvSpPr>
        <p:spPr>
          <a:xfrm>
            <a:off x="11588225" y="20102952"/>
            <a:ext cx="10904690" cy="426738"/>
          </a:xfrm>
          <a:prstGeom prst="rect">
            <a:avLst/>
          </a:prstGeom>
          <a:noFill/>
          <a:ln/>
        </p:spPr>
        <p:txBody>
          <a:bodyPr wrap="square" lIns="25400" tIns="25400" rIns="25400" bIns="25400" rtlCol="0" anchor="t">
            <a:normAutofit/>
          </a:bodyPr>
          <a:lstStyle/>
          <a:p>
            <a:pPr algn="l" indent="0" marL="0">
              <a:lnSpc>
                <a:spcPct val="103459"/>
              </a:lnSpc>
              <a:buNone/>
            </a:pPr>
            <a:r>
              <a:rPr lang="en-US" sz="2550" b="1" spc="75" kern="0" dirty="0">
                <a:solidFill>
                  <a:srgbClr val="18385F"/>
                </a:solidFill>
                <a:latin typeface="Arial" pitchFamily="34" charset="0"/>
                <a:ea typeface="Arial" pitchFamily="34" charset="-122"/>
                <a:cs typeface="Arial" pitchFamily="34" charset="-120"/>
              </a:rPr>
              <a:t>GROUP-AVERAGE CONNECTIVITY</a:t>
            </a:r>
            <a:endParaRPr lang="en-US" sz="2550" dirty="0"/>
          </a:p>
        </p:txBody>
      </p:sp>
      <p:pic>
        <p:nvPicPr>
          <p:cNvPr id="70" name="Image 6" descr="preencoded.png">    </p:cNvPr>
          <p:cNvPicPr>
            <a:picLocks noChangeAspect="1"/>
          </p:cNvPicPr>
          <p:nvPr/>
        </p:nvPicPr>
        <p:blipFill>
          <a:blip r:embed="rId7"/>
          <a:stretch>
            <a:fillRect/>
          </a:stretch>
        </p:blipFill>
        <p:spPr>
          <a:xfrm>
            <a:off x="11588225" y="20605842"/>
            <a:ext cx="3228250" cy="3031143"/>
          </a:xfrm>
          <a:prstGeom prst="rect">
            <a:avLst/>
          </a:prstGeom>
        </p:spPr>
      </p:pic>
      <p:sp>
        <p:nvSpPr>
          <p:cNvPr id="71" name="Text 62"/>
          <p:cNvSpPr/>
          <p:nvPr/>
        </p:nvSpPr>
        <p:spPr>
          <a:xfrm>
            <a:off x="11426813" y="23694135"/>
            <a:ext cx="3551075" cy="312364"/>
          </a:xfrm>
          <a:prstGeom prst="rect">
            <a:avLst/>
          </a:prstGeom>
          <a:noFill/>
          <a:ln/>
        </p:spPr>
        <p:txBody>
          <a:bodyPr wrap="square" lIns="25400" tIns="25400" rIns="25400" bIns="25400" rtlCol="0" anchor="t">
            <a:normAutofit/>
          </a:bodyPr>
          <a:lstStyle/>
          <a:p>
            <a:pPr algn="ctr" indent="0" marL="0">
              <a:lnSpc>
                <a:spcPct val="84265"/>
              </a:lnSpc>
              <a:buNone/>
            </a:pPr>
            <a:r>
              <a:rPr lang="en-US" sz="1800" b="1" dirty="0">
                <a:solidFill>
                  <a:srgbClr val="8C2020"/>
                </a:solidFill>
                <a:latin typeface="Source Sans 3" pitchFamily="34" charset="0"/>
                <a:ea typeface="Source Sans 3" pitchFamily="34" charset="-122"/>
                <a:cs typeface="Source Sans 3" pitchFamily="34" charset="-120"/>
              </a:rPr>
              <a:t>Short</a:t>
            </a:r>
            <a:endParaRPr lang="en-US" sz="1800" dirty="0"/>
          </a:p>
        </p:txBody>
      </p:sp>
      <p:pic>
        <p:nvPicPr>
          <p:cNvPr id="72" name="Image 7" descr="preencoded.png">    </p:cNvPr>
          <p:cNvPicPr>
            <a:picLocks noChangeAspect="1"/>
          </p:cNvPicPr>
          <p:nvPr/>
        </p:nvPicPr>
        <p:blipFill>
          <a:blip r:embed="rId8"/>
          <a:stretch>
            <a:fillRect/>
          </a:stretch>
        </p:blipFill>
        <p:spPr>
          <a:xfrm>
            <a:off x="14930728" y="20605842"/>
            <a:ext cx="3228250" cy="3031143"/>
          </a:xfrm>
          <a:prstGeom prst="rect">
            <a:avLst/>
          </a:prstGeom>
        </p:spPr>
      </p:pic>
      <p:sp>
        <p:nvSpPr>
          <p:cNvPr id="73" name="Text 63"/>
          <p:cNvSpPr/>
          <p:nvPr/>
        </p:nvSpPr>
        <p:spPr>
          <a:xfrm>
            <a:off x="14769316" y="23694135"/>
            <a:ext cx="3551075" cy="312364"/>
          </a:xfrm>
          <a:prstGeom prst="rect">
            <a:avLst/>
          </a:prstGeom>
          <a:noFill/>
          <a:ln/>
        </p:spPr>
        <p:txBody>
          <a:bodyPr wrap="square" lIns="25400" tIns="25400" rIns="25400" bIns="25400" rtlCol="0" anchor="t">
            <a:normAutofit/>
          </a:bodyPr>
          <a:lstStyle/>
          <a:p>
            <a:pPr algn="ctr" indent="0" marL="0">
              <a:lnSpc>
                <a:spcPct val="84265"/>
              </a:lnSpc>
              <a:buNone/>
            </a:pPr>
            <a:r>
              <a:rPr lang="en-US" sz="1800" b="1" dirty="0">
                <a:solidFill>
                  <a:srgbClr val="1A3F86"/>
                </a:solidFill>
                <a:latin typeface="Source Sans 3" pitchFamily="34" charset="0"/>
                <a:ea typeface="Source Sans 3" pitchFamily="34" charset="-122"/>
                <a:cs typeface="Source Sans 3" pitchFamily="34" charset="-120"/>
              </a:rPr>
              <a:t>Normal</a:t>
            </a:r>
            <a:endParaRPr lang="en-US" sz="1800" dirty="0"/>
          </a:p>
        </p:txBody>
      </p:sp>
      <p:pic>
        <p:nvPicPr>
          <p:cNvPr id="74" name="Image 8" descr="preencoded.png">    </p:cNvPr>
          <p:cNvPicPr>
            <a:picLocks noChangeAspect="1"/>
          </p:cNvPicPr>
          <p:nvPr/>
        </p:nvPicPr>
        <p:blipFill>
          <a:blip r:embed="rId9"/>
          <a:stretch>
            <a:fillRect/>
          </a:stretch>
        </p:blipFill>
        <p:spPr>
          <a:xfrm>
            <a:off x="18273231" y="20605842"/>
            <a:ext cx="3228250" cy="3031143"/>
          </a:xfrm>
          <a:prstGeom prst="rect">
            <a:avLst/>
          </a:prstGeom>
        </p:spPr>
      </p:pic>
      <p:sp>
        <p:nvSpPr>
          <p:cNvPr id="75" name="Text 64"/>
          <p:cNvSpPr/>
          <p:nvPr/>
        </p:nvSpPr>
        <p:spPr>
          <a:xfrm>
            <a:off x="18111819" y="23694135"/>
            <a:ext cx="3551075" cy="312364"/>
          </a:xfrm>
          <a:prstGeom prst="rect">
            <a:avLst/>
          </a:prstGeom>
          <a:noFill/>
          <a:ln/>
        </p:spPr>
        <p:txBody>
          <a:bodyPr wrap="square" lIns="25400" tIns="25400" rIns="25400" bIns="25400" rtlCol="0" anchor="t">
            <a:normAutofit/>
          </a:bodyPr>
          <a:lstStyle/>
          <a:p>
            <a:pPr algn="ctr" indent="0" marL="0">
              <a:lnSpc>
                <a:spcPct val="84265"/>
              </a:lnSpc>
              <a:buNone/>
            </a:pPr>
            <a:r>
              <a:rPr lang="en-US" sz="1800" b="1" dirty="0">
                <a:solidFill>
                  <a:srgbClr val="9A5A0B"/>
                </a:solidFill>
                <a:latin typeface="Source Sans 3" pitchFamily="34" charset="0"/>
                <a:ea typeface="Source Sans 3" pitchFamily="34" charset="-122"/>
                <a:cs typeface="Source Sans 3" pitchFamily="34" charset="-120"/>
              </a:rPr>
              <a:t>Long</a:t>
            </a:r>
            <a:endParaRPr lang="en-US" sz="1800" dirty="0"/>
          </a:p>
        </p:txBody>
      </p:sp>
      <p:sp>
        <p:nvSpPr>
          <p:cNvPr id="76" name="Text 65"/>
          <p:cNvSpPr/>
          <p:nvPr/>
        </p:nvSpPr>
        <p:spPr>
          <a:xfrm>
            <a:off x="11588225" y="24082653"/>
            <a:ext cx="10210755" cy="929630"/>
          </a:xfrm>
          <a:prstGeom prst="rect">
            <a:avLst/>
          </a:prstGeom>
          <a:noFill/>
          <a:ln/>
        </p:spPr>
        <p:txBody>
          <a:bodyPr wrap="square" lIns="25400" tIns="25400" rIns="25400" bIns="25400" rtlCol="0" anchor="t">
            <a:normAutofit/>
          </a:bodyPr>
          <a:lstStyle/>
          <a:p>
            <a:pPr algn="l" indent="0" marL="0">
              <a:lnSpc>
                <a:spcPct val="91287"/>
              </a:lnSpc>
              <a:buNone/>
            </a:pPr>
            <a:r>
              <a:rPr lang="en-US" sz="1800" b="1" dirty="0">
                <a:solidFill>
                  <a:srgbClr val="4A5568"/>
                </a:solidFill>
                <a:latin typeface="Source Sans 3" pitchFamily="34" charset="0"/>
                <a:ea typeface="Source Sans 3" pitchFamily="34" charset="-122"/>
                <a:cs typeface="Source Sans 3" pitchFamily="34" charset="-120"/>
              </a:rPr>
              <a:t>Fig. 1C — Mean 53 × 53 sFNC matrices by sleep-duration group (NeuroMark domains, abbreviated on axes as SC/AUD/SM/VS/CC/DM/CB for SCN/AUD/SMN/VSN/CCN/DMN/CBN). Diagonal (self-connectivity) masked in grey.</a:t>
            </a:r>
            <a:endParaRPr lang="en-US" sz="1800" dirty="0"/>
          </a:p>
        </p:txBody>
      </p:sp>
      <p:sp>
        <p:nvSpPr>
          <p:cNvPr id="77" name="Shape 66"/>
          <p:cNvSpPr/>
          <p:nvPr/>
        </p:nvSpPr>
        <p:spPr>
          <a:xfrm>
            <a:off x="11588225" y="25088436"/>
            <a:ext cx="9913354" cy="1614321"/>
          </a:xfrm>
          <a:prstGeom prst="roundRect">
            <a:avLst>
              <a:gd name="adj" fmla="val 5900"/>
            </a:avLst>
          </a:prstGeom>
          <a:solidFill>
            <a:srgbClr val="FBF4DE"/>
          </a:solidFill>
          <a:ln w="18781">
            <a:solidFill>
              <a:srgbClr val="E3C766"/>
            </a:solidFill>
            <a:prstDash val="solid"/>
          </a:ln>
        </p:spPr>
      </p:sp>
      <p:sp>
        <p:nvSpPr>
          <p:cNvPr id="78" name="Text 67"/>
          <p:cNvSpPr/>
          <p:nvPr/>
        </p:nvSpPr>
        <p:spPr>
          <a:xfrm>
            <a:off x="11835514" y="25297672"/>
            <a:ext cx="9701340" cy="1233947"/>
          </a:xfrm>
          <a:prstGeom prst="rect">
            <a:avLst/>
          </a:prstGeom>
          <a:noFill/>
          <a:ln/>
        </p:spPr>
        <p:txBody>
          <a:bodyPr wrap="square" lIns="25400" tIns="25400" rIns="25400" bIns="25400" rtlCol="0" anchor="t">
            <a:normAutofit/>
          </a:bodyPr>
          <a:lstStyle/>
          <a:p>
            <a:pPr algn="l" indent="0" marL="0">
              <a:lnSpc>
                <a:spcPct val="95034"/>
              </a:lnSpc>
              <a:buNone/>
            </a:pPr>
            <a:r>
              <a:rPr lang="en-US" sz="2325" dirty="0">
                <a:solidFill>
                  <a:srgbClr val="3A2E00"/>
                </a:solidFill>
                <a:latin typeface="Source Sans 3" pitchFamily="34" charset="0"/>
                <a:ea typeface="Source Sans 3" pitchFamily="34" charset="-122"/>
                <a:cs typeface="Source Sans 3" pitchFamily="34" charset="-120"/>
              </a:rPr>
              <a:t>Group-average matrices share the same large-scale architecture — sleep-duration effects appear as </a:t>
            </a:r>
            <a:pPr algn="l" indent="0" marL="0">
              <a:lnSpc>
                <a:spcPct val="95034"/>
              </a:lnSpc>
              <a:buNone/>
            </a:pPr>
            <a:r>
              <a:rPr lang="en-US" sz="2325" b="1" dirty="0">
                <a:solidFill>
                  <a:srgbClr val="3A2E00"/>
                </a:solidFill>
                <a:latin typeface="Source Sans 3" pitchFamily="34" charset="0"/>
                <a:ea typeface="Source Sans 3" pitchFamily="34" charset="-122"/>
                <a:cs typeface="Source Sans 3" pitchFamily="34" charset="-120"/>
              </a:rPr>
              <a:t>graded shifts in specific cerebellar, subcortical, and sensorimotor edges </a:t>
            </a:r>
            <a:pPr algn="l" indent="0" marL="0">
              <a:lnSpc>
                <a:spcPct val="95034"/>
              </a:lnSpc>
              <a:buNone/>
            </a:pPr>
            <a:r>
              <a:rPr lang="en-US" sz="2325" dirty="0">
                <a:solidFill>
                  <a:srgbClr val="3A2E00"/>
                </a:solidFill>
                <a:latin typeface="Source Sans 3" pitchFamily="34" charset="0"/>
                <a:ea typeface="Source Sans 3" pitchFamily="34" charset="-122"/>
                <a:cs typeface="Source Sans 3" pitchFamily="34" charset="-120"/>
              </a:rPr>
              <a:t>, not as a reorganization of the connectome.</a:t>
            </a:r>
            <a:endParaRPr lang="en-US" sz="2325" dirty="0"/>
          </a:p>
        </p:txBody>
      </p:sp>
      <p:sp>
        <p:nvSpPr>
          <p:cNvPr id="79" name="Shape 68"/>
          <p:cNvSpPr/>
          <p:nvPr/>
        </p:nvSpPr>
        <p:spPr>
          <a:xfrm>
            <a:off x="22136040" y="3626768"/>
            <a:ext cx="10420452" cy="8669380"/>
          </a:xfrm>
          <a:prstGeom prst="roundRect">
            <a:avLst>
              <a:gd name="adj" fmla="val 1538"/>
            </a:avLst>
          </a:prstGeom>
          <a:solidFill>
            <a:srgbClr val="FFFFFF"/>
          </a:solidFill>
          <a:ln w="25042">
            <a:solidFill>
              <a:srgbClr val="18385F"/>
            </a:solidFill>
            <a:prstDash val="solid"/>
          </a:ln>
        </p:spPr>
      </p:sp>
      <p:sp>
        <p:nvSpPr>
          <p:cNvPr id="80" name="Shape 69"/>
          <p:cNvSpPr/>
          <p:nvPr/>
        </p:nvSpPr>
        <p:spPr>
          <a:xfrm>
            <a:off x="22161080" y="3651810"/>
            <a:ext cx="10370368" cy="798014"/>
          </a:xfrm>
          <a:prstGeom prst="rect">
            <a:avLst/>
          </a:prstGeom>
          <a:solidFill>
            <a:srgbClr val="CCA500"/>
          </a:solidFill>
          <a:ln/>
        </p:spPr>
      </p:sp>
      <p:sp>
        <p:nvSpPr>
          <p:cNvPr id="81" name="Text 70"/>
          <p:cNvSpPr/>
          <p:nvPr/>
        </p:nvSpPr>
        <p:spPr>
          <a:xfrm>
            <a:off x="22408730" y="3766110"/>
            <a:ext cx="10186179" cy="607514"/>
          </a:xfrm>
          <a:prstGeom prst="rect">
            <a:avLst/>
          </a:prstGeom>
          <a:noFill/>
          <a:ln/>
        </p:spPr>
        <p:txBody>
          <a:bodyPr wrap="square" lIns="25400" tIns="25400" rIns="25400" bIns="25400" rtlCol="0" anchor="t">
            <a:normAutofit/>
          </a:bodyPr>
          <a:lstStyle/>
          <a:p>
            <a:pPr algn="l" indent="0" marL="0">
              <a:lnSpc>
                <a:spcPct val="98894"/>
              </a:lnSpc>
              <a:buNone/>
            </a:pPr>
            <a:r>
              <a:rPr lang="en-US" sz="3900" b="1" spc="75" kern="0" dirty="0">
                <a:solidFill>
                  <a:srgbClr val="3A2E00"/>
                </a:solidFill>
                <a:latin typeface="Arial" pitchFamily="34" charset="0"/>
                <a:ea typeface="Arial" pitchFamily="34" charset="-122"/>
                <a:cs typeface="Arial" pitchFamily="34" charset="-120"/>
              </a:rPr>
              <a:t>RESULTS · GROUP CONTRASTS</a:t>
            </a:r>
            <a:endParaRPr lang="en-US" sz="3900" dirty="0"/>
          </a:p>
        </p:txBody>
      </p:sp>
      <p:sp>
        <p:nvSpPr>
          <p:cNvPr id="82" name="Text 71"/>
          <p:cNvSpPr/>
          <p:nvPr/>
        </p:nvSpPr>
        <p:spPr>
          <a:xfrm>
            <a:off x="22389587" y="4640279"/>
            <a:ext cx="10210755" cy="849418"/>
          </a:xfrm>
          <a:prstGeom prst="rect">
            <a:avLst/>
          </a:prstGeom>
          <a:noFill/>
          <a:ln/>
        </p:spPr>
        <p:txBody>
          <a:bodyPr wrap="square" lIns="25400" tIns="25400" rIns="25400" bIns="25400" rtlCol="0" anchor="t">
            <a:normAutofit/>
          </a:bodyPr>
          <a:lstStyle/>
          <a:p>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Post hoc pairwise comparisons showed the largest number of significant edges for </a:t>
            </a:r>
            <a:pPr algn="l" indent="0" marL="0">
              <a:lnSpc>
                <a:spcPct val="99714"/>
              </a:lnSpc>
              <a:buNone/>
            </a:pPr>
            <a:r>
              <a:rPr lang="en-US" sz="2250" b="1" dirty="0">
                <a:solidFill>
                  <a:srgbClr val="18385F"/>
                </a:solidFill>
                <a:latin typeface="Source Sans 3" pitchFamily="34" charset="0"/>
                <a:ea typeface="Source Sans 3" pitchFamily="34" charset="-122"/>
                <a:cs typeface="Source Sans 3" pitchFamily="34" charset="-120"/>
              </a:rPr>
              <a:t>long versus short </a:t>
            </a:r>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sleepers.</a:t>
            </a:r>
            <a:endParaRPr lang="en-US" sz="2250" dirty="0"/>
          </a:p>
        </p:txBody>
      </p:sp>
      <p:pic>
        <p:nvPicPr>
          <p:cNvPr id="83" name="Image 9" descr="preencoded.png">    </p:cNvPr>
          <p:cNvPicPr>
            <a:picLocks noChangeAspect="1"/>
          </p:cNvPicPr>
          <p:nvPr/>
        </p:nvPicPr>
        <p:blipFill>
          <a:blip r:embed="rId10"/>
          <a:stretch>
            <a:fillRect/>
          </a:stretch>
        </p:blipFill>
        <p:spPr>
          <a:xfrm>
            <a:off x="22389587" y="5603902"/>
            <a:ext cx="3215533" cy="3170243"/>
          </a:xfrm>
          <a:prstGeom prst="rect">
            <a:avLst/>
          </a:prstGeom>
        </p:spPr>
      </p:pic>
      <p:sp>
        <p:nvSpPr>
          <p:cNvPr id="84" name="Text 72"/>
          <p:cNvSpPr/>
          <p:nvPr/>
        </p:nvSpPr>
        <p:spPr>
          <a:xfrm>
            <a:off x="22228810" y="8850248"/>
            <a:ext cx="3537086" cy="380958"/>
          </a:xfrm>
          <a:prstGeom prst="rect">
            <a:avLst/>
          </a:prstGeom>
          <a:noFill/>
          <a:ln/>
        </p:spPr>
        <p:txBody>
          <a:bodyPr wrap="square" lIns="25400" tIns="25400" rIns="25400" bIns="25400" rtlCol="0" anchor="t">
            <a:normAutofit/>
          </a:bodyPr>
          <a:lstStyle/>
          <a:p>
            <a:pPr algn="ctr" indent="0" marL="0">
              <a:lnSpc>
                <a:spcPct val="84265"/>
              </a:lnSpc>
              <a:buNone/>
            </a:pPr>
            <a:r>
              <a:rPr lang="en-US" sz="2250" b="1" dirty="0">
                <a:solidFill>
                  <a:srgbClr val="18385F"/>
                </a:solidFill>
                <a:latin typeface="Source Sans 3" pitchFamily="34" charset="0"/>
                <a:ea typeface="Source Sans 3" pitchFamily="34" charset="-122"/>
                <a:cs typeface="Source Sans 3" pitchFamily="34" charset="-120"/>
              </a:rPr>
              <a:t>Long vs Short</a:t>
            </a:r>
            <a:endParaRPr lang="en-US" sz="2250" dirty="0"/>
          </a:p>
        </p:txBody>
      </p:sp>
      <p:sp>
        <p:nvSpPr>
          <p:cNvPr id="85" name="Text 73"/>
          <p:cNvSpPr/>
          <p:nvPr/>
        </p:nvSpPr>
        <p:spPr>
          <a:xfrm>
            <a:off x="22228810" y="9193107"/>
            <a:ext cx="3537086" cy="335277"/>
          </a:xfrm>
          <a:prstGeom prst="rect">
            <a:avLst/>
          </a:prstGeom>
          <a:noFill/>
          <a:ln/>
        </p:spPr>
        <p:txBody>
          <a:bodyPr wrap="square" lIns="25400" tIns="25400" rIns="25400" bIns="25400" rtlCol="0" anchor="t">
            <a:normAutofit/>
          </a:bodyPr>
          <a:lstStyle/>
          <a:p>
            <a:pPr algn="ctr" indent="0" marL="0">
              <a:lnSpc>
                <a:spcPct val="84767"/>
              </a:lnSpc>
              <a:buNone/>
            </a:pPr>
            <a:r>
              <a:rPr lang="en-US" sz="1950" b="1" dirty="0">
                <a:solidFill>
                  <a:srgbClr val="4A5568"/>
                </a:solidFill>
                <a:latin typeface="Source Sans 3" pitchFamily="34" charset="0"/>
                <a:ea typeface="Source Sans 3" pitchFamily="34" charset="-122"/>
                <a:cs typeface="Source Sans 3" pitchFamily="34" charset="-120"/>
              </a:rPr>
              <a:t>149 edges</a:t>
            </a:r>
            <a:endParaRPr lang="en-US" sz="1950" dirty="0"/>
          </a:p>
        </p:txBody>
      </p:sp>
      <p:pic>
        <p:nvPicPr>
          <p:cNvPr id="86" name="Image 10" descr="preencoded.png">    </p:cNvPr>
          <p:cNvPicPr>
            <a:picLocks noChangeAspect="1"/>
          </p:cNvPicPr>
          <p:nvPr/>
        </p:nvPicPr>
        <p:blipFill>
          <a:blip r:embed="rId11"/>
          <a:stretch>
            <a:fillRect/>
          </a:stretch>
        </p:blipFill>
        <p:spPr>
          <a:xfrm>
            <a:off x="25738450" y="5603902"/>
            <a:ext cx="3215533" cy="3239010"/>
          </a:xfrm>
          <a:prstGeom prst="rect">
            <a:avLst/>
          </a:prstGeom>
        </p:spPr>
      </p:pic>
      <p:sp>
        <p:nvSpPr>
          <p:cNvPr id="87" name="Text 74"/>
          <p:cNvSpPr/>
          <p:nvPr/>
        </p:nvSpPr>
        <p:spPr>
          <a:xfrm>
            <a:off x="25577673" y="8919015"/>
            <a:ext cx="3537086" cy="380958"/>
          </a:xfrm>
          <a:prstGeom prst="rect">
            <a:avLst/>
          </a:prstGeom>
          <a:noFill/>
          <a:ln/>
        </p:spPr>
        <p:txBody>
          <a:bodyPr wrap="square" lIns="25400" tIns="25400" rIns="25400" bIns="25400" rtlCol="0" anchor="t">
            <a:normAutofit/>
          </a:bodyPr>
          <a:lstStyle/>
          <a:p>
            <a:pPr algn="ctr" indent="0" marL="0">
              <a:lnSpc>
                <a:spcPct val="84265"/>
              </a:lnSpc>
              <a:buNone/>
            </a:pPr>
            <a:r>
              <a:rPr lang="en-US" sz="2250" b="1" dirty="0">
                <a:solidFill>
                  <a:srgbClr val="18385F"/>
                </a:solidFill>
                <a:latin typeface="Source Sans 3" pitchFamily="34" charset="0"/>
                <a:ea typeface="Source Sans 3" pitchFamily="34" charset="-122"/>
                <a:cs typeface="Source Sans 3" pitchFamily="34" charset="-120"/>
              </a:rPr>
              <a:t>Normal vs Short</a:t>
            </a:r>
            <a:endParaRPr lang="en-US" sz="2250" dirty="0"/>
          </a:p>
        </p:txBody>
      </p:sp>
      <p:sp>
        <p:nvSpPr>
          <p:cNvPr id="88" name="Text 75"/>
          <p:cNvSpPr/>
          <p:nvPr/>
        </p:nvSpPr>
        <p:spPr>
          <a:xfrm>
            <a:off x="25577673" y="9261874"/>
            <a:ext cx="3537086" cy="335277"/>
          </a:xfrm>
          <a:prstGeom prst="rect">
            <a:avLst/>
          </a:prstGeom>
          <a:noFill/>
          <a:ln/>
        </p:spPr>
        <p:txBody>
          <a:bodyPr wrap="square" lIns="25400" tIns="25400" rIns="25400" bIns="25400" rtlCol="0" anchor="t">
            <a:normAutofit/>
          </a:bodyPr>
          <a:lstStyle/>
          <a:p>
            <a:pPr algn="ctr" indent="0" marL="0">
              <a:lnSpc>
                <a:spcPct val="84767"/>
              </a:lnSpc>
              <a:buNone/>
            </a:pPr>
            <a:r>
              <a:rPr lang="en-US" sz="1950" b="1" dirty="0">
                <a:solidFill>
                  <a:srgbClr val="4A5568"/>
                </a:solidFill>
                <a:latin typeface="Source Sans 3" pitchFamily="34" charset="0"/>
                <a:ea typeface="Source Sans 3" pitchFamily="34" charset="-122"/>
                <a:cs typeface="Source Sans 3" pitchFamily="34" charset="-120"/>
              </a:rPr>
              <a:t>65 edges</a:t>
            </a:r>
            <a:endParaRPr lang="en-US" sz="1950" dirty="0"/>
          </a:p>
        </p:txBody>
      </p:sp>
      <p:pic>
        <p:nvPicPr>
          <p:cNvPr id="89" name="Image 11" descr="preencoded.png">    </p:cNvPr>
          <p:cNvPicPr>
            <a:picLocks noChangeAspect="1"/>
          </p:cNvPicPr>
          <p:nvPr/>
        </p:nvPicPr>
        <p:blipFill>
          <a:blip r:embed="rId12"/>
          <a:stretch>
            <a:fillRect/>
          </a:stretch>
        </p:blipFill>
        <p:spPr>
          <a:xfrm>
            <a:off x="29087311" y="5603902"/>
            <a:ext cx="3215533" cy="3215533"/>
          </a:xfrm>
          <a:prstGeom prst="rect">
            <a:avLst/>
          </a:prstGeom>
        </p:spPr>
      </p:pic>
      <p:sp>
        <p:nvSpPr>
          <p:cNvPr id="90" name="Text 76"/>
          <p:cNvSpPr/>
          <p:nvPr/>
        </p:nvSpPr>
        <p:spPr>
          <a:xfrm>
            <a:off x="28926534" y="8895539"/>
            <a:ext cx="3537086" cy="380958"/>
          </a:xfrm>
          <a:prstGeom prst="rect">
            <a:avLst/>
          </a:prstGeom>
          <a:noFill/>
          <a:ln/>
        </p:spPr>
        <p:txBody>
          <a:bodyPr wrap="square" lIns="25400" tIns="25400" rIns="25400" bIns="25400" rtlCol="0" anchor="t">
            <a:normAutofit/>
          </a:bodyPr>
          <a:lstStyle/>
          <a:p>
            <a:pPr algn="ctr" indent="0" marL="0">
              <a:lnSpc>
                <a:spcPct val="84265"/>
              </a:lnSpc>
              <a:buNone/>
            </a:pPr>
            <a:r>
              <a:rPr lang="en-US" sz="2250" b="1" dirty="0">
                <a:solidFill>
                  <a:srgbClr val="18385F"/>
                </a:solidFill>
                <a:latin typeface="Source Sans 3" pitchFamily="34" charset="0"/>
                <a:ea typeface="Source Sans 3" pitchFamily="34" charset="-122"/>
                <a:cs typeface="Source Sans 3" pitchFamily="34" charset="-120"/>
              </a:rPr>
              <a:t>Normal vs Long</a:t>
            </a:r>
            <a:endParaRPr lang="en-US" sz="2250" dirty="0"/>
          </a:p>
        </p:txBody>
      </p:sp>
      <p:sp>
        <p:nvSpPr>
          <p:cNvPr id="91" name="Text 77"/>
          <p:cNvSpPr/>
          <p:nvPr/>
        </p:nvSpPr>
        <p:spPr>
          <a:xfrm>
            <a:off x="28926534" y="9238397"/>
            <a:ext cx="3537086" cy="335277"/>
          </a:xfrm>
          <a:prstGeom prst="rect">
            <a:avLst/>
          </a:prstGeom>
          <a:noFill/>
          <a:ln/>
        </p:spPr>
        <p:txBody>
          <a:bodyPr wrap="square" lIns="25400" tIns="25400" rIns="25400" bIns="25400" rtlCol="0" anchor="t">
            <a:normAutofit/>
          </a:bodyPr>
          <a:lstStyle/>
          <a:p>
            <a:pPr algn="ctr" indent="0" marL="0">
              <a:lnSpc>
                <a:spcPct val="84767"/>
              </a:lnSpc>
              <a:buNone/>
            </a:pPr>
            <a:r>
              <a:rPr lang="en-US" sz="1950" b="1" dirty="0">
                <a:solidFill>
                  <a:srgbClr val="4A5568"/>
                </a:solidFill>
                <a:latin typeface="Source Sans 3" pitchFamily="34" charset="0"/>
                <a:ea typeface="Source Sans 3" pitchFamily="34" charset="-122"/>
                <a:cs typeface="Source Sans 3" pitchFamily="34" charset="-120"/>
              </a:rPr>
              <a:t>57 edges</a:t>
            </a:r>
            <a:endParaRPr lang="en-US" sz="1950" dirty="0"/>
          </a:p>
        </p:txBody>
      </p:sp>
      <p:sp>
        <p:nvSpPr>
          <p:cNvPr id="92" name="Text 78"/>
          <p:cNvSpPr/>
          <p:nvPr/>
        </p:nvSpPr>
        <p:spPr>
          <a:xfrm>
            <a:off x="22389587" y="9711356"/>
            <a:ext cx="10210755" cy="632453"/>
          </a:xfrm>
          <a:prstGeom prst="rect">
            <a:avLst/>
          </a:prstGeom>
          <a:noFill/>
          <a:ln/>
        </p:spPr>
        <p:txBody>
          <a:bodyPr wrap="square" lIns="25400" tIns="25400" rIns="25400" bIns="25400" rtlCol="0" anchor="t">
            <a:normAutofit/>
          </a:bodyPr>
          <a:lstStyle/>
          <a:p>
            <a:pPr algn="l" indent="0" marL="0">
              <a:lnSpc>
                <a:spcPct val="91287"/>
              </a:lnSpc>
              <a:buNone/>
            </a:pPr>
            <a:r>
              <a:rPr lang="en-US" sz="1800" b="1" dirty="0">
                <a:solidFill>
                  <a:srgbClr val="4A5568"/>
                </a:solidFill>
                <a:latin typeface="Source Sans 3" pitchFamily="34" charset="0"/>
                <a:ea typeface="Source Sans 3" pitchFamily="34" charset="-122"/>
                <a:cs typeface="Source Sans 3" pitchFamily="34" charset="-120"/>
              </a:rPr>
              <a:t>Fig. 1D — Pairwise group contrasts surviving Bonferroni correction, same covariate set. Red = first-named group &gt; second; blue = second &gt; first.</a:t>
            </a:r>
            <a:endParaRPr lang="en-US" sz="1800" dirty="0"/>
          </a:p>
        </p:txBody>
      </p:sp>
      <p:sp>
        <p:nvSpPr>
          <p:cNvPr id="93" name="Text 79"/>
          <p:cNvSpPr/>
          <p:nvPr/>
        </p:nvSpPr>
        <p:spPr>
          <a:xfrm>
            <a:off x="22389587" y="10458015"/>
            <a:ext cx="10210755" cy="1660735"/>
          </a:xfrm>
          <a:prstGeom prst="rect">
            <a:avLst/>
          </a:prstGeom>
          <a:noFill/>
          <a:ln/>
        </p:spPr>
        <p:txBody>
          <a:bodyPr wrap="square" lIns="25400" tIns="25400" rIns="25400" bIns="25400" rtlCol="0" anchor="t">
            <a:normAutofit/>
          </a:bodyPr>
          <a:lstStyle/>
          <a:p>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Across all contrasts the most consistent differences involved </a:t>
            </a:r>
            <a:pPr algn="l" indent="0" marL="0">
              <a:lnSpc>
                <a:spcPct val="99714"/>
              </a:lnSpc>
              <a:buNone/>
            </a:pPr>
            <a:r>
              <a:rPr lang="en-US" sz="2250" b="1" dirty="0">
                <a:solidFill>
                  <a:srgbClr val="18385F"/>
                </a:solidFill>
                <a:latin typeface="Source Sans 3" pitchFamily="34" charset="0"/>
                <a:ea typeface="Source Sans 3" pitchFamily="34" charset="-122"/>
                <a:cs typeface="Source Sans 3" pitchFamily="34" charset="-120"/>
              </a:rPr>
              <a:t>SCN–SMN, CBN–SMN, and CBN–SCN </a:t>
            </a:r>
            <a:pPr algn="l" indent="0" marL="0">
              <a:lnSpc>
                <a:spcPct val="99714"/>
              </a:lnSpc>
              <a:buNone/>
            </a:pPr>
            <a:r>
              <a:rPr lang="en-US" sz="2250" dirty="0">
                <a:solidFill>
                  <a:srgbClr val="1B2430"/>
                </a:solidFill>
                <a:latin typeface="Source Sans 3" pitchFamily="34" charset="0"/>
                <a:ea typeface="Source Sans 3" pitchFamily="34" charset="-122"/>
                <a:cs typeface="Source Sans 3" pitchFamily="34" charset="-120"/>
              </a:rPr>
              <a:t>connections, with additional VSN, CCN, and DMN involvement — extending beyond sensorimotor circuitry to sensory and higher-order association networks.</a:t>
            </a:r>
            <a:endParaRPr lang="en-US" sz="2250" dirty="0"/>
          </a:p>
        </p:txBody>
      </p:sp>
      <p:sp>
        <p:nvSpPr>
          <p:cNvPr id="94" name="Shape 80"/>
          <p:cNvSpPr/>
          <p:nvPr/>
        </p:nvSpPr>
        <p:spPr>
          <a:xfrm>
            <a:off x="22136040" y="12524654"/>
            <a:ext cx="10420452" cy="14247262"/>
          </a:xfrm>
          <a:prstGeom prst="roundRect">
            <a:avLst>
              <a:gd name="adj" fmla="val 1280"/>
            </a:avLst>
          </a:prstGeom>
          <a:solidFill>
            <a:srgbClr val="FFFFFF"/>
          </a:solidFill>
          <a:ln w="25042">
            <a:solidFill>
              <a:srgbClr val="18385F"/>
            </a:solidFill>
            <a:prstDash val="solid"/>
          </a:ln>
        </p:spPr>
      </p:sp>
      <p:sp>
        <p:nvSpPr>
          <p:cNvPr id="95" name="Shape 81"/>
          <p:cNvSpPr/>
          <p:nvPr/>
        </p:nvSpPr>
        <p:spPr>
          <a:xfrm>
            <a:off x="22161080" y="12549696"/>
            <a:ext cx="10370368" cy="798014"/>
          </a:xfrm>
          <a:prstGeom prst="rect">
            <a:avLst/>
          </a:prstGeom>
          <a:solidFill>
            <a:srgbClr val="CCA500"/>
          </a:solidFill>
          <a:ln/>
        </p:spPr>
      </p:sp>
      <p:sp>
        <p:nvSpPr>
          <p:cNvPr id="96" name="Text 82"/>
          <p:cNvSpPr/>
          <p:nvPr/>
        </p:nvSpPr>
        <p:spPr>
          <a:xfrm>
            <a:off x="22408730" y="12663996"/>
            <a:ext cx="10186179" cy="607514"/>
          </a:xfrm>
          <a:prstGeom prst="rect">
            <a:avLst/>
          </a:prstGeom>
          <a:noFill/>
          <a:ln/>
        </p:spPr>
        <p:txBody>
          <a:bodyPr wrap="square" lIns="25400" tIns="25400" rIns="25400" bIns="25400" rtlCol="0" anchor="t">
            <a:normAutofit/>
          </a:bodyPr>
          <a:lstStyle/>
          <a:p>
            <a:pPr algn="l" indent="0" marL="0">
              <a:lnSpc>
                <a:spcPct val="98894"/>
              </a:lnSpc>
              <a:buNone/>
            </a:pPr>
            <a:r>
              <a:rPr lang="en-US" sz="3900" b="1" spc="75" kern="0" dirty="0">
                <a:solidFill>
                  <a:srgbClr val="3A2E00"/>
                </a:solidFill>
                <a:latin typeface="Arial" pitchFamily="34" charset="0"/>
                <a:ea typeface="Arial" pitchFamily="34" charset="-122"/>
                <a:cs typeface="Arial" pitchFamily="34" charset="-120"/>
              </a:rPr>
              <a:t>RESULTS · DYNAMIC STATES</a:t>
            </a:r>
            <a:endParaRPr lang="en-US" sz="3900" dirty="0"/>
          </a:p>
        </p:txBody>
      </p:sp>
      <p:sp>
        <p:nvSpPr>
          <p:cNvPr id="97" name="Text 83"/>
          <p:cNvSpPr/>
          <p:nvPr/>
        </p:nvSpPr>
        <p:spPr>
          <a:xfrm>
            <a:off x="22389587" y="13538166"/>
            <a:ext cx="10904690" cy="335277"/>
          </a:xfrm>
          <a:prstGeom prst="rect">
            <a:avLst/>
          </a:prstGeom>
          <a:noFill/>
          <a:ln/>
        </p:spPr>
        <p:txBody>
          <a:bodyPr wrap="square" lIns="25400" tIns="25400" rIns="25400" bIns="25400" rtlCol="0" anchor="t">
            <a:normAutofit/>
          </a:bodyPr>
          <a:lstStyle/>
          <a:p>
            <a:pPr algn="l" indent="0" marL="0">
              <a:lnSpc>
                <a:spcPct val="91287"/>
              </a:lnSpc>
              <a:buNone/>
            </a:pPr>
            <a:r>
              <a:rPr lang="en-US" sz="1800" b="1" dirty="0">
                <a:solidFill>
                  <a:srgbClr val="4A5568"/>
                </a:solidFill>
                <a:latin typeface="Source Sans 3" pitchFamily="34" charset="0"/>
                <a:ea typeface="Source Sans 3" pitchFamily="34" charset="-122"/>
                <a:cs typeface="Source Sans 3" pitchFamily="34" charset="-120"/>
              </a:rPr>
              <a:t>Fig. 2A — Three recurring connectivity states identified by k-means (k = 3).</a:t>
            </a:r>
            <a:endParaRPr lang="en-US" sz="1800" dirty="0"/>
          </a:p>
        </p:txBody>
      </p:sp>
      <p:pic>
        <p:nvPicPr>
          <p:cNvPr id="98" name="Image 12" descr="preencoded.png">    </p:cNvPr>
          <p:cNvPicPr>
            <a:picLocks noChangeAspect="1"/>
          </p:cNvPicPr>
          <p:nvPr/>
        </p:nvPicPr>
        <p:blipFill>
          <a:blip r:embed="rId13"/>
          <a:stretch>
            <a:fillRect/>
          </a:stretch>
        </p:blipFill>
        <p:spPr>
          <a:xfrm>
            <a:off x="22389587" y="13987647"/>
            <a:ext cx="4329701" cy="4075663"/>
          </a:xfrm>
          <a:prstGeom prst="rect">
            <a:avLst/>
          </a:prstGeom>
        </p:spPr>
      </p:pic>
      <p:sp>
        <p:nvSpPr>
          <p:cNvPr id="99" name="Text 84"/>
          <p:cNvSpPr/>
          <p:nvPr/>
        </p:nvSpPr>
        <p:spPr>
          <a:xfrm>
            <a:off x="26890668" y="15425501"/>
            <a:ext cx="5574641" cy="1238056"/>
          </a:xfrm>
          <a:prstGeom prst="rect">
            <a:avLst/>
          </a:prstGeom>
          <a:noFill/>
          <a:ln/>
        </p:spPr>
        <p:txBody>
          <a:bodyPr wrap="square" lIns="25400" tIns="25400" rIns="25400" bIns="25400" rtlCol="0" anchor="t">
            <a:normAutofit/>
          </a:bodyPr>
          <a:lstStyle/>
          <a:p>
            <a:pPr algn="l" indent="0" marL="0">
              <a:lnSpc>
                <a:spcPct val="98309"/>
              </a:lnSpc>
              <a:buNone/>
            </a:pPr>
            <a:r>
              <a:rPr lang="en-US" sz="2250" b="1" dirty="0">
                <a:solidFill>
                  <a:srgbClr val="18385F"/>
                </a:solidFill>
                <a:latin typeface="Source Sans 3" pitchFamily="34" charset="0"/>
                <a:ea typeface="Source Sans 3" pitchFamily="34" charset="-122"/>
                <a:cs typeface="Source Sans 3" pitchFamily="34" charset="-120"/>
              </a:rPr>
              <a:t>State 1 </a:t>
            </a:r>
            <a:pPr algn="l" indent="0" marL="0">
              <a:lnSpc>
                <a:spcPct val="98309"/>
              </a:lnSpc>
              <a:buNone/>
            </a:pPr>
            <a:r>
              <a:rPr lang="en-US" sz="2250" dirty="0">
                <a:solidFill>
                  <a:srgbClr val="1B2430"/>
                </a:solidFill>
                <a:latin typeface="Source Sans 3" pitchFamily="34" charset="0"/>
                <a:ea typeface="Source Sans 3" pitchFamily="34" charset="-122"/>
                <a:cs typeface="Source Sans 3" pitchFamily="34" charset="-120"/>
              </a:rPr>
              <a:t>— strong within-DMN connectivity, together with within-SMN and within-VSN coupling.</a:t>
            </a:r>
            <a:endParaRPr lang="en-US" sz="2250" dirty="0"/>
          </a:p>
        </p:txBody>
      </p:sp>
      <p:pic>
        <p:nvPicPr>
          <p:cNvPr id="100" name="Image 13" descr="preencoded.png">    </p:cNvPr>
          <p:cNvPicPr>
            <a:picLocks noChangeAspect="1"/>
          </p:cNvPicPr>
          <p:nvPr/>
        </p:nvPicPr>
        <p:blipFill>
          <a:blip r:embed="rId14"/>
          <a:stretch>
            <a:fillRect/>
          </a:stretch>
        </p:blipFill>
        <p:spPr>
          <a:xfrm>
            <a:off x="22389587" y="18234690"/>
            <a:ext cx="4329701" cy="4072044"/>
          </a:xfrm>
          <a:prstGeom prst="rect">
            <a:avLst/>
          </a:prstGeom>
        </p:spPr>
      </p:pic>
      <p:sp>
        <p:nvSpPr>
          <p:cNvPr id="101" name="Text 85"/>
          <p:cNvSpPr/>
          <p:nvPr/>
        </p:nvSpPr>
        <p:spPr>
          <a:xfrm>
            <a:off x="26890668" y="19670685"/>
            <a:ext cx="5574641" cy="1238056"/>
          </a:xfrm>
          <a:prstGeom prst="rect">
            <a:avLst/>
          </a:prstGeom>
          <a:noFill/>
          <a:ln/>
        </p:spPr>
        <p:txBody>
          <a:bodyPr wrap="square" lIns="25400" tIns="25400" rIns="25400" bIns="25400" rtlCol="0" anchor="t">
            <a:normAutofit/>
          </a:bodyPr>
          <a:lstStyle/>
          <a:p>
            <a:pPr algn="l" indent="0" marL="0">
              <a:lnSpc>
                <a:spcPct val="98309"/>
              </a:lnSpc>
              <a:buNone/>
            </a:pPr>
            <a:r>
              <a:rPr lang="en-US" sz="2250" b="1" dirty="0">
                <a:solidFill>
                  <a:srgbClr val="18385F"/>
                </a:solidFill>
                <a:latin typeface="Source Sans 3" pitchFamily="34" charset="0"/>
                <a:ea typeface="Source Sans 3" pitchFamily="34" charset="-122"/>
                <a:cs typeface="Source Sans 3" pitchFamily="34" charset="-120"/>
              </a:rPr>
              <a:t>State 2 </a:t>
            </a:r>
            <a:pPr algn="l" indent="0" marL="0">
              <a:lnSpc>
                <a:spcPct val="98309"/>
              </a:lnSpc>
              <a:buNone/>
            </a:pPr>
            <a:r>
              <a:rPr lang="en-US" sz="2250" dirty="0">
                <a:solidFill>
                  <a:srgbClr val="1B2430"/>
                </a:solidFill>
                <a:latin typeface="Source Sans 3" pitchFamily="34" charset="0"/>
                <a:ea typeface="Source Sans 3" pitchFamily="34" charset="-122"/>
                <a:cs typeface="Source Sans 3" pitchFamily="34" charset="-120"/>
              </a:rPr>
              <a:t>— strong within-SMN and within-VSN connectivity with prominent SMN–VSN cross-coupling.</a:t>
            </a:r>
            <a:endParaRPr lang="en-US" sz="2250" dirty="0"/>
          </a:p>
        </p:txBody>
      </p:sp>
      <p:pic>
        <p:nvPicPr>
          <p:cNvPr id="102" name="Image 14" descr="preencoded.png">    </p:cNvPr>
          <p:cNvPicPr>
            <a:picLocks noChangeAspect="1"/>
          </p:cNvPicPr>
          <p:nvPr/>
        </p:nvPicPr>
        <p:blipFill>
          <a:blip r:embed="rId15"/>
          <a:stretch>
            <a:fillRect/>
          </a:stretch>
        </p:blipFill>
        <p:spPr>
          <a:xfrm>
            <a:off x="22389587" y="22478114"/>
            <a:ext cx="4329701" cy="4078304"/>
          </a:xfrm>
          <a:prstGeom prst="rect">
            <a:avLst/>
          </a:prstGeom>
        </p:spPr>
      </p:pic>
      <p:sp>
        <p:nvSpPr>
          <p:cNvPr id="103" name="Text 86"/>
          <p:cNvSpPr/>
          <p:nvPr/>
        </p:nvSpPr>
        <p:spPr>
          <a:xfrm>
            <a:off x="26890668" y="23917240"/>
            <a:ext cx="5574641" cy="1238056"/>
          </a:xfrm>
          <a:prstGeom prst="rect">
            <a:avLst/>
          </a:prstGeom>
          <a:noFill/>
          <a:ln/>
        </p:spPr>
        <p:txBody>
          <a:bodyPr wrap="square" lIns="25400" tIns="25400" rIns="25400" bIns="25400" rtlCol="0" anchor="t">
            <a:normAutofit/>
          </a:bodyPr>
          <a:lstStyle/>
          <a:p>
            <a:pPr algn="l" indent="0" marL="0">
              <a:lnSpc>
                <a:spcPct val="98309"/>
              </a:lnSpc>
              <a:buNone/>
            </a:pPr>
            <a:r>
              <a:rPr lang="en-US" sz="2250" b="1" dirty="0">
                <a:solidFill>
                  <a:srgbClr val="18385F"/>
                </a:solidFill>
                <a:latin typeface="Source Sans 3" pitchFamily="34" charset="0"/>
                <a:ea typeface="Source Sans 3" pitchFamily="34" charset="-122"/>
                <a:cs typeface="Source Sans 3" pitchFamily="34" charset="-120"/>
              </a:rPr>
              <a:t>State 3 </a:t>
            </a:r>
            <a:pPr algn="l" indent="0" marL="0">
              <a:lnSpc>
                <a:spcPct val="98309"/>
              </a:lnSpc>
              <a:buNone/>
            </a:pPr>
            <a:r>
              <a:rPr lang="en-US" sz="2250" dirty="0">
                <a:solidFill>
                  <a:srgbClr val="1B2430"/>
                </a:solidFill>
                <a:latin typeface="Source Sans 3" pitchFamily="34" charset="0"/>
                <a:ea typeface="Source Sans 3" pitchFamily="34" charset="-122"/>
                <a:cs typeface="Source Sans 3" pitchFamily="34" charset="-120"/>
              </a:rPr>
              <a:t>— within-SMN and within-VSN connectivity, with weaker cross-network coupling than State 2.</a:t>
            </a:r>
            <a:endParaRPr lang="en-US" sz="2250" dirty="0"/>
          </a:p>
        </p:txBody>
      </p:sp>
      <p:sp>
        <p:nvSpPr>
          <p:cNvPr id="104" name="Shape 87"/>
          <p:cNvSpPr/>
          <p:nvPr/>
        </p:nvSpPr>
        <p:spPr>
          <a:xfrm>
            <a:off x="32937401" y="3626768"/>
            <a:ext cx="10420452" cy="23291485"/>
          </a:xfrm>
          <a:prstGeom prst="roundRect">
            <a:avLst>
              <a:gd name="adj" fmla="val 1280"/>
            </a:avLst>
          </a:prstGeom>
          <a:solidFill>
            <a:srgbClr val="FFFFFF"/>
          </a:solidFill>
          <a:ln w="25042">
            <a:solidFill>
              <a:srgbClr val="18385F"/>
            </a:solidFill>
            <a:prstDash val="solid"/>
          </a:ln>
        </p:spPr>
      </p:sp>
      <p:sp>
        <p:nvSpPr>
          <p:cNvPr id="105" name="Shape 88"/>
          <p:cNvSpPr/>
          <p:nvPr/>
        </p:nvSpPr>
        <p:spPr>
          <a:xfrm>
            <a:off x="32962444" y="3651810"/>
            <a:ext cx="10370368" cy="798014"/>
          </a:xfrm>
          <a:prstGeom prst="rect">
            <a:avLst/>
          </a:prstGeom>
          <a:solidFill>
            <a:srgbClr val="CCA500"/>
          </a:solidFill>
          <a:ln/>
        </p:spPr>
      </p:sp>
      <p:sp>
        <p:nvSpPr>
          <p:cNvPr id="106" name="Text 89"/>
          <p:cNvSpPr/>
          <p:nvPr/>
        </p:nvSpPr>
        <p:spPr>
          <a:xfrm>
            <a:off x="33210094" y="3766110"/>
            <a:ext cx="10186179" cy="607514"/>
          </a:xfrm>
          <a:prstGeom prst="rect">
            <a:avLst/>
          </a:prstGeom>
          <a:noFill/>
          <a:ln/>
        </p:spPr>
        <p:txBody>
          <a:bodyPr wrap="square" lIns="25400" tIns="25400" rIns="25400" bIns="25400" rtlCol="0" anchor="t">
            <a:normAutofit/>
          </a:bodyPr>
          <a:lstStyle/>
          <a:p>
            <a:pPr algn="l" indent="0" marL="0">
              <a:lnSpc>
                <a:spcPct val="98894"/>
              </a:lnSpc>
              <a:buNone/>
            </a:pPr>
            <a:r>
              <a:rPr lang="en-US" sz="3900" b="1" spc="75" kern="0" dirty="0">
                <a:solidFill>
                  <a:srgbClr val="3A2E00"/>
                </a:solidFill>
                <a:latin typeface="Arial" pitchFamily="34" charset="0"/>
                <a:ea typeface="Arial" pitchFamily="34" charset="-122"/>
                <a:cs typeface="Arial" pitchFamily="34" charset="-120"/>
              </a:rPr>
              <a:t>RESULTS · STATE OCCUPANCY</a:t>
            </a:r>
            <a:endParaRPr lang="en-US" sz="3900" dirty="0"/>
          </a:p>
        </p:txBody>
      </p:sp>
      <p:sp>
        <p:nvSpPr>
          <p:cNvPr id="107" name="Text 90"/>
          <p:cNvSpPr/>
          <p:nvPr/>
        </p:nvSpPr>
        <p:spPr>
          <a:xfrm>
            <a:off x="33267151" y="4735555"/>
            <a:ext cx="10053779" cy="929630"/>
          </a:xfrm>
          <a:prstGeom prst="rect">
            <a:avLst/>
          </a:prstGeom>
          <a:noFill/>
          <a:ln/>
        </p:spPr>
        <p:txBody>
          <a:bodyPr wrap="square" lIns="25400" tIns="25400" rIns="25400" bIns="25400" rtlCol="0" anchor="t">
            <a:normAutofit/>
          </a:bodyPr>
          <a:lstStyle/>
          <a:p>
            <a:pPr algn="l" indent="0" marL="0">
              <a:lnSpc>
                <a:spcPct val="91287"/>
              </a:lnSpc>
              <a:buNone/>
            </a:pPr>
            <a:r>
              <a:rPr lang="en-US" sz="1800" b="1" dirty="0">
                <a:solidFill>
                  <a:srgbClr val="4A5568"/>
                </a:solidFill>
                <a:latin typeface="Source Sans 3" pitchFamily="34" charset="0"/>
                <a:ea typeface="Source Sans 3" pitchFamily="34" charset="-122"/>
                <a:cs typeface="Source Sans 3" pitchFamily="34" charset="-120"/>
              </a:rPr>
              <a:t>Fig. 2B–C — Left: partial-residual plots of occupancy vs. sleep duration (covariate-adjusted; x-axis is residualized, not raw hours). Right: adjusted occupancy by group (mean ± SEM); y-axis ranges vary by state — compare within, not across, panels.</a:t>
            </a:r>
            <a:endParaRPr lang="en-US" sz="1800" dirty="0"/>
          </a:p>
        </p:txBody>
      </p:sp>
      <p:sp>
        <p:nvSpPr>
          <p:cNvPr id="108" name="Text 91"/>
          <p:cNvSpPr/>
          <p:nvPr/>
        </p:nvSpPr>
        <p:spPr>
          <a:xfrm>
            <a:off x="33267151" y="6239340"/>
            <a:ext cx="10737046" cy="460193"/>
          </a:xfrm>
          <a:prstGeom prst="rect">
            <a:avLst/>
          </a:prstGeom>
          <a:noFill/>
          <a:ln/>
        </p:spPr>
        <p:txBody>
          <a:bodyPr wrap="square" lIns="25400" tIns="25400" rIns="25400" bIns="25400" rtlCol="0" anchor="t">
            <a:normAutofit/>
          </a:bodyPr>
          <a:lstStyle/>
          <a:p>
            <a:pPr algn="l" indent="0" marL="0">
              <a:lnSpc>
                <a:spcPct val="104328"/>
              </a:lnSpc>
              <a:buNone/>
            </a:pPr>
            <a:r>
              <a:rPr lang="en-US" sz="2400" b="1" spc="75" kern="0" dirty="0">
                <a:solidFill>
                  <a:srgbClr val="18385F"/>
                </a:solidFill>
                <a:latin typeface="Arial" pitchFamily="34" charset="0"/>
                <a:ea typeface="Arial" pitchFamily="34" charset="-122"/>
                <a:cs typeface="Arial" pitchFamily="34" charset="-120"/>
              </a:rPr>
              <a:t>STATE 1 · CONTINUOUS R = 0.055, P</a:t>
            </a:r>
            <a:pPr algn="l" indent="0" marL="0">
              <a:lnSpc>
                <a:spcPct val="104328"/>
              </a:lnSpc>
              <a:buNone/>
            </a:pPr>
            <a:r>
              <a:rPr lang="en-US" sz="2000" b="1" baseline="-40000" spc="75" kern="0" dirty="0">
                <a:solidFill>
                  <a:srgbClr val="18385F"/>
                </a:solidFill>
                <a:latin typeface="Arial" pitchFamily="34" charset="0"/>
                <a:ea typeface="Arial" pitchFamily="34" charset="-122"/>
                <a:cs typeface="Arial" pitchFamily="34" charset="-120"/>
              </a:rPr>
              <a:t>FDR </a:t>
            </a:r>
            <a:pPr algn="l" indent="0" marL="0">
              <a:lnSpc>
                <a:spcPct val="104328"/>
              </a:lnSpc>
              <a:buNone/>
            </a:pPr>
            <a:r>
              <a:rPr lang="en-US" sz="2400" b="1" spc="75" kern="0" dirty="0">
                <a:solidFill>
                  <a:srgbClr val="18385F"/>
                </a:solidFill>
                <a:latin typeface="Arial" pitchFamily="34" charset="0"/>
                <a:ea typeface="Arial" pitchFamily="34" charset="-122"/>
                <a:cs typeface="Arial" pitchFamily="34" charset="-120"/>
              </a:rPr>
              <a:t>= 2.9 × 10⁻⁹</a:t>
            </a:r>
            <a:endParaRPr lang="en-US" sz="2400" dirty="0"/>
          </a:p>
        </p:txBody>
      </p:sp>
      <p:pic>
        <p:nvPicPr>
          <p:cNvPr id="109" name="Image 15" descr="preencoded.png">    </p:cNvPr>
          <p:cNvPicPr>
            <a:picLocks noChangeAspect="1"/>
          </p:cNvPicPr>
          <p:nvPr/>
        </p:nvPicPr>
        <p:blipFill>
          <a:blip r:embed="rId16"/>
          <a:stretch>
            <a:fillRect/>
          </a:stretch>
        </p:blipFill>
        <p:spPr>
          <a:xfrm>
            <a:off x="33267151" y="6756611"/>
            <a:ext cx="5466954" cy="4094933"/>
          </a:xfrm>
          <a:prstGeom prst="rect">
            <a:avLst/>
          </a:prstGeom>
        </p:spPr>
      </p:pic>
      <p:pic>
        <p:nvPicPr>
          <p:cNvPr id="110" name="Image 16" descr="preencoded.png">    </p:cNvPr>
          <p:cNvPicPr>
            <a:picLocks noChangeAspect="1"/>
          </p:cNvPicPr>
          <p:nvPr/>
        </p:nvPicPr>
        <p:blipFill>
          <a:blip r:embed="rId17"/>
          <a:stretch>
            <a:fillRect/>
          </a:stretch>
        </p:blipFill>
        <p:spPr>
          <a:xfrm>
            <a:off x="38886410" y="7252949"/>
            <a:ext cx="4141593" cy="3102258"/>
          </a:xfrm>
          <a:prstGeom prst="rect">
            <a:avLst/>
          </a:prstGeom>
        </p:spPr>
      </p:pic>
      <p:sp>
        <p:nvSpPr>
          <p:cNvPr id="111" name="Text 92"/>
          <p:cNvSpPr/>
          <p:nvPr/>
        </p:nvSpPr>
        <p:spPr>
          <a:xfrm>
            <a:off x="33267151" y="11041999"/>
            <a:ext cx="10737046" cy="460193"/>
          </a:xfrm>
          <a:prstGeom prst="rect">
            <a:avLst/>
          </a:prstGeom>
          <a:noFill/>
          <a:ln/>
        </p:spPr>
        <p:txBody>
          <a:bodyPr wrap="square" lIns="25400" tIns="25400" rIns="25400" bIns="25400" rtlCol="0" anchor="t">
            <a:normAutofit/>
          </a:bodyPr>
          <a:lstStyle/>
          <a:p>
            <a:pPr algn="l" indent="0" marL="0">
              <a:lnSpc>
                <a:spcPct val="104328"/>
              </a:lnSpc>
              <a:buNone/>
            </a:pPr>
            <a:r>
              <a:rPr lang="en-US" sz="2400" b="1" spc="75" kern="0" dirty="0">
                <a:solidFill>
                  <a:srgbClr val="18385F"/>
                </a:solidFill>
                <a:latin typeface="Arial" pitchFamily="34" charset="0"/>
                <a:ea typeface="Arial" pitchFamily="34" charset="-122"/>
                <a:cs typeface="Arial" pitchFamily="34" charset="-120"/>
              </a:rPr>
              <a:t>STATE 2 · CONTINUOUS R = −0.086, P</a:t>
            </a:r>
            <a:pPr algn="l" indent="0" marL="0">
              <a:lnSpc>
                <a:spcPct val="104328"/>
              </a:lnSpc>
              <a:buNone/>
            </a:pPr>
            <a:r>
              <a:rPr lang="en-US" sz="2000" b="1" baseline="-40000" spc="75" kern="0" dirty="0">
                <a:solidFill>
                  <a:srgbClr val="18385F"/>
                </a:solidFill>
                <a:latin typeface="Arial" pitchFamily="34" charset="0"/>
                <a:ea typeface="Arial" pitchFamily="34" charset="-122"/>
                <a:cs typeface="Arial" pitchFamily="34" charset="-120"/>
              </a:rPr>
              <a:t>FDR </a:t>
            </a:r>
            <a:pPr algn="l" indent="0" marL="0">
              <a:lnSpc>
                <a:spcPct val="104328"/>
              </a:lnSpc>
              <a:buNone/>
            </a:pPr>
            <a:r>
              <a:rPr lang="en-US" sz="2400" b="1" spc="75" kern="0" dirty="0">
                <a:solidFill>
                  <a:srgbClr val="18385F"/>
                </a:solidFill>
                <a:latin typeface="Arial" pitchFamily="34" charset="0"/>
                <a:ea typeface="Arial" pitchFamily="34" charset="-122"/>
                <a:cs typeface="Arial" pitchFamily="34" charset="-120"/>
              </a:rPr>
              <a:t>= 2.3 × 10⁻²⁰</a:t>
            </a:r>
            <a:endParaRPr lang="en-US" sz="2400" dirty="0"/>
          </a:p>
        </p:txBody>
      </p:sp>
      <p:pic>
        <p:nvPicPr>
          <p:cNvPr id="112" name="Image 17" descr="preencoded.png">    </p:cNvPr>
          <p:cNvPicPr>
            <a:picLocks noChangeAspect="1"/>
          </p:cNvPicPr>
          <p:nvPr/>
        </p:nvPicPr>
        <p:blipFill>
          <a:blip r:embed="rId18"/>
          <a:stretch>
            <a:fillRect/>
          </a:stretch>
        </p:blipFill>
        <p:spPr>
          <a:xfrm>
            <a:off x="33267151" y="11559270"/>
            <a:ext cx="5466954" cy="4094933"/>
          </a:xfrm>
          <a:prstGeom prst="rect">
            <a:avLst/>
          </a:prstGeom>
        </p:spPr>
      </p:pic>
      <p:pic>
        <p:nvPicPr>
          <p:cNvPr id="113" name="Image 18" descr="preencoded.png">    </p:cNvPr>
          <p:cNvPicPr>
            <a:picLocks noChangeAspect="1"/>
          </p:cNvPicPr>
          <p:nvPr/>
        </p:nvPicPr>
        <p:blipFill>
          <a:blip r:embed="rId19"/>
          <a:stretch>
            <a:fillRect/>
          </a:stretch>
        </p:blipFill>
        <p:spPr>
          <a:xfrm>
            <a:off x="38886410" y="12055608"/>
            <a:ext cx="4141593" cy="3102258"/>
          </a:xfrm>
          <a:prstGeom prst="rect">
            <a:avLst/>
          </a:prstGeom>
        </p:spPr>
      </p:pic>
      <p:sp>
        <p:nvSpPr>
          <p:cNvPr id="114" name="Text 93"/>
          <p:cNvSpPr/>
          <p:nvPr/>
        </p:nvSpPr>
        <p:spPr>
          <a:xfrm>
            <a:off x="33267151" y="15844658"/>
            <a:ext cx="10737046" cy="460193"/>
          </a:xfrm>
          <a:prstGeom prst="rect">
            <a:avLst/>
          </a:prstGeom>
          <a:noFill/>
          <a:ln/>
        </p:spPr>
        <p:txBody>
          <a:bodyPr wrap="square" lIns="25400" tIns="25400" rIns="25400" bIns="25400" rtlCol="0" anchor="t">
            <a:normAutofit/>
          </a:bodyPr>
          <a:lstStyle/>
          <a:p>
            <a:pPr algn="l" indent="0" marL="0">
              <a:lnSpc>
                <a:spcPct val="104328"/>
              </a:lnSpc>
              <a:buNone/>
            </a:pPr>
            <a:r>
              <a:rPr lang="en-US" sz="2400" b="1" spc="75" kern="0" dirty="0">
                <a:solidFill>
                  <a:srgbClr val="18385F"/>
                </a:solidFill>
                <a:latin typeface="Arial" pitchFamily="34" charset="0"/>
                <a:ea typeface="Arial" pitchFamily="34" charset="-122"/>
                <a:cs typeface="Arial" pitchFamily="34" charset="-120"/>
              </a:rPr>
              <a:t>STATE 3 · CONTINUOUS R = 0.058, P</a:t>
            </a:r>
            <a:pPr algn="l" indent="0" marL="0">
              <a:lnSpc>
                <a:spcPct val="104328"/>
              </a:lnSpc>
              <a:buNone/>
            </a:pPr>
            <a:r>
              <a:rPr lang="en-US" sz="2000" b="1" baseline="-40000" spc="75" kern="0" dirty="0">
                <a:solidFill>
                  <a:srgbClr val="18385F"/>
                </a:solidFill>
                <a:latin typeface="Arial" pitchFamily="34" charset="0"/>
                <a:ea typeface="Arial" pitchFamily="34" charset="-122"/>
                <a:cs typeface="Arial" pitchFamily="34" charset="-120"/>
              </a:rPr>
              <a:t>FDR </a:t>
            </a:r>
            <a:pPr algn="l" indent="0" marL="0">
              <a:lnSpc>
                <a:spcPct val="104328"/>
              </a:lnSpc>
              <a:buNone/>
            </a:pPr>
            <a:r>
              <a:rPr lang="en-US" sz="2400" b="1" spc="75" kern="0" dirty="0">
                <a:solidFill>
                  <a:srgbClr val="18385F"/>
                </a:solidFill>
                <a:latin typeface="Arial" pitchFamily="34" charset="0"/>
                <a:ea typeface="Arial" pitchFamily="34" charset="-122"/>
                <a:cs typeface="Arial" pitchFamily="34" charset="-120"/>
              </a:rPr>
              <a:t>= 5.3 × 10⁻¹⁰</a:t>
            </a:r>
            <a:endParaRPr lang="en-US" sz="2400" dirty="0"/>
          </a:p>
        </p:txBody>
      </p:sp>
      <p:pic>
        <p:nvPicPr>
          <p:cNvPr id="115" name="Image 19" descr="preencoded.png">    </p:cNvPr>
          <p:cNvPicPr>
            <a:picLocks noChangeAspect="1"/>
          </p:cNvPicPr>
          <p:nvPr/>
        </p:nvPicPr>
        <p:blipFill>
          <a:blip r:embed="rId20"/>
          <a:stretch>
            <a:fillRect/>
          </a:stretch>
        </p:blipFill>
        <p:spPr>
          <a:xfrm>
            <a:off x="33267151" y="16361930"/>
            <a:ext cx="5466954" cy="4094933"/>
          </a:xfrm>
          <a:prstGeom prst="rect">
            <a:avLst/>
          </a:prstGeom>
        </p:spPr>
      </p:pic>
      <p:pic>
        <p:nvPicPr>
          <p:cNvPr id="116" name="Image 20" descr="preencoded.png">    </p:cNvPr>
          <p:cNvPicPr>
            <a:picLocks noChangeAspect="1"/>
          </p:cNvPicPr>
          <p:nvPr/>
        </p:nvPicPr>
        <p:blipFill>
          <a:blip r:embed="rId21"/>
          <a:stretch>
            <a:fillRect/>
          </a:stretch>
        </p:blipFill>
        <p:spPr>
          <a:xfrm>
            <a:off x="38886410" y="16858268"/>
            <a:ext cx="4141593" cy="3102258"/>
          </a:xfrm>
          <a:prstGeom prst="rect">
            <a:avLst/>
          </a:prstGeom>
        </p:spPr>
      </p:pic>
      <p:sp>
        <p:nvSpPr>
          <p:cNvPr id="117" name="Text 94"/>
          <p:cNvSpPr/>
          <p:nvPr/>
        </p:nvSpPr>
        <p:spPr>
          <a:xfrm>
            <a:off x="33267151" y="21069216"/>
            <a:ext cx="10737046" cy="403848"/>
          </a:xfrm>
          <a:prstGeom prst="rect">
            <a:avLst/>
          </a:prstGeom>
          <a:noFill/>
          <a:ln/>
        </p:spPr>
        <p:txBody>
          <a:bodyPr wrap="square" lIns="25400" tIns="25400" rIns="25400" bIns="25400" rtlCol="0" anchor="t">
            <a:normAutofit/>
          </a:bodyPr>
          <a:lstStyle/>
          <a:p>
            <a:pPr algn="l" indent="0" marL="0">
              <a:lnSpc>
                <a:spcPct val="104328"/>
              </a:lnSpc>
              <a:buNone/>
            </a:pPr>
            <a:r>
              <a:rPr lang="en-US" sz="2400" b="1" spc="75" kern="0" dirty="0">
                <a:solidFill>
                  <a:srgbClr val="18385F"/>
                </a:solidFill>
                <a:latin typeface="Arial" pitchFamily="34" charset="0"/>
                <a:ea typeface="Arial" pitchFamily="34" charset="-122"/>
                <a:cs typeface="Arial" pitchFamily="34" charset="-120"/>
              </a:rPr>
              <a:t>ADJUSTED FRACTIONAL OCCUPANCY BY GROUP</a:t>
            </a:r>
            <a:endParaRPr lang="en-US" sz="2400" dirty="0"/>
          </a:p>
        </p:txBody>
      </p:sp>
      <p:sp>
        <p:nvSpPr>
          <p:cNvPr id="118" name="Shape 95"/>
          <p:cNvSpPr/>
          <p:nvPr/>
        </p:nvSpPr>
        <p:spPr>
          <a:xfrm>
            <a:off x="33267151" y="21530142"/>
            <a:ext cx="9760951" cy="2112419"/>
          </a:xfrm>
          <a:prstGeom prst="roundRect">
            <a:avLst>
              <a:gd name="adj" fmla="val 4509"/>
            </a:avLst>
          </a:prstGeom>
          <a:ln w="18781">
            <a:solidFill>
              <a:srgbClr val="D8DEE5"/>
            </a:solidFill>
            <a:prstDash val="solid"/>
          </a:ln>
        </p:spPr>
      </p:sp>
      <p:sp>
        <p:nvSpPr>
          <p:cNvPr id="119" name="Shape 96"/>
          <p:cNvSpPr/>
          <p:nvPr/>
        </p:nvSpPr>
        <p:spPr>
          <a:xfrm>
            <a:off x="33285933" y="21548924"/>
            <a:ext cx="2608659" cy="487534"/>
          </a:xfrm>
          <a:prstGeom prst="rect">
            <a:avLst/>
          </a:prstGeom>
          <a:solidFill>
            <a:srgbClr val="18385F"/>
          </a:solidFill>
          <a:ln/>
        </p:spPr>
      </p:sp>
      <p:sp>
        <p:nvSpPr>
          <p:cNvPr id="120" name="Text 97"/>
          <p:cNvSpPr/>
          <p:nvPr/>
        </p:nvSpPr>
        <p:spPr>
          <a:xfrm>
            <a:off x="33361103" y="21644174"/>
            <a:ext cx="2458319" cy="335134"/>
          </a:xfrm>
          <a:prstGeom prst="rect">
            <a:avLst/>
          </a:prstGeom>
          <a:noFill/>
          <a:ln/>
        </p:spPr>
        <p:txBody>
          <a:bodyPr wrap="square" lIns="25400" tIns="25400" rIns="25400" bIns="25400" rtlCol="0" anchor="t">
            <a:normAutofit/>
          </a:bodyPr>
          <a:lstStyle/>
          <a:p>
            <a:pPr algn="ctr" indent="0" marL="0">
              <a:lnSpc>
                <a:spcPct val="84767"/>
              </a:lnSpc>
              <a:buNone/>
            </a:pPr>
            <a:r>
              <a:rPr lang="en-US" sz="1950" b="1" dirty="0">
                <a:solidFill>
                  <a:srgbClr val="FFFFFF"/>
                </a:solidFill>
                <a:latin typeface="Source Sans 3" pitchFamily="34" charset="0"/>
                <a:ea typeface="Source Sans 3" pitchFamily="34" charset="-122"/>
                <a:cs typeface="Source Sans 3" pitchFamily="34" charset="-120"/>
              </a:rPr>
              <a:t>State</a:t>
            </a:r>
            <a:endParaRPr lang="en-US" sz="1950" dirty="0"/>
          </a:p>
        </p:txBody>
      </p:sp>
      <p:sp>
        <p:nvSpPr>
          <p:cNvPr id="121" name="Shape 98"/>
          <p:cNvSpPr/>
          <p:nvPr/>
        </p:nvSpPr>
        <p:spPr>
          <a:xfrm>
            <a:off x="35894593" y="21548924"/>
            <a:ext cx="2371544" cy="487534"/>
          </a:xfrm>
          <a:prstGeom prst="rect">
            <a:avLst/>
          </a:prstGeom>
          <a:solidFill>
            <a:srgbClr val="FDEDED"/>
          </a:solidFill>
          <a:ln/>
        </p:spPr>
      </p:sp>
      <p:sp>
        <p:nvSpPr>
          <p:cNvPr id="122" name="Text 99"/>
          <p:cNvSpPr/>
          <p:nvPr/>
        </p:nvSpPr>
        <p:spPr>
          <a:xfrm>
            <a:off x="35970793" y="21644174"/>
            <a:ext cx="2219144" cy="335134"/>
          </a:xfrm>
          <a:prstGeom prst="rect">
            <a:avLst/>
          </a:prstGeom>
          <a:noFill/>
          <a:ln/>
        </p:spPr>
        <p:txBody>
          <a:bodyPr wrap="square" lIns="25400" tIns="25400" rIns="25400" bIns="25400" rtlCol="0" anchor="t">
            <a:normAutofit/>
          </a:bodyPr>
          <a:lstStyle/>
          <a:p>
            <a:pPr algn="ctr" indent="0" marL="0">
              <a:lnSpc>
                <a:spcPct val="84767"/>
              </a:lnSpc>
              <a:buNone/>
            </a:pPr>
            <a:r>
              <a:rPr lang="en-US" sz="1950" b="1" dirty="0">
                <a:solidFill>
                  <a:srgbClr val="8C2020"/>
                </a:solidFill>
                <a:latin typeface="Source Sans 3" pitchFamily="34" charset="0"/>
                <a:ea typeface="Source Sans 3" pitchFamily="34" charset="-122"/>
                <a:cs typeface="Source Sans 3" pitchFamily="34" charset="-120"/>
              </a:rPr>
              <a:t>Short ≤ 6 h</a:t>
            </a:r>
            <a:endParaRPr lang="en-US" sz="1950" dirty="0"/>
          </a:p>
        </p:txBody>
      </p:sp>
      <p:sp>
        <p:nvSpPr>
          <p:cNvPr id="123" name="Shape 100"/>
          <p:cNvSpPr/>
          <p:nvPr/>
        </p:nvSpPr>
        <p:spPr>
          <a:xfrm>
            <a:off x="38266136" y="21548924"/>
            <a:ext cx="2371544" cy="487534"/>
          </a:xfrm>
          <a:prstGeom prst="rect">
            <a:avLst/>
          </a:prstGeom>
          <a:solidFill>
            <a:srgbClr val="EAF0FA"/>
          </a:solidFill>
          <a:ln/>
        </p:spPr>
      </p:sp>
      <p:sp>
        <p:nvSpPr>
          <p:cNvPr id="124" name="Text 101"/>
          <p:cNvSpPr/>
          <p:nvPr/>
        </p:nvSpPr>
        <p:spPr>
          <a:xfrm>
            <a:off x="38342336" y="21644174"/>
            <a:ext cx="2219144" cy="335134"/>
          </a:xfrm>
          <a:prstGeom prst="rect">
            <a:avLst/>
          </a:prstGeom>
          <a:noFill/>
          <a:ln/>
        </p:spPr>
        <p:txBody>
          <a:bodyPr wrap="square" lIns="25400" tIns="25400" rIns="25400" bIns="25400" rtlCol="0" anchor="t">
            <a:normAutofit/>
          </a:bodyPr>
          <a:lstStyle/>
          <a:p>
            <a:pPr algn="ctr" indent="0" marL="0">
              <a:lnSpc>
                <a:spcPct val="84767"/>
              </a:lnSpc>
              <a:buNone/>
            </a:pPr>
            <a:r>
              <a:rPr lang="en-US" sz="1950" b="1" dirty="0">
                <a:solidFill>
                  <a:srgbClr val="1A3F86"/>
                </a:solidFill>
                <a:latin typeface="Source Sans 3" pitchFamily="34" charset="0"/>
                <a:ea typeface="Source Sans 3" pitchFamily="34" charset="-122"/>
                <a:cs typeface="Source Sans 3" pitchFamily="34" charset="-120"/>
              </a:rPr>
              <a:t>Normal 7–8 h</a:t>
            </a:r>
            <a:endParaRPr lang="en-US" sz="1950" dirty="0"/>
          </a:p>
        </p:txBody>
      </p:sp>
      <p:sp>
        <p:nvSpPr>
          <p:cNvPr id="125" name="Shape 102"/>
          <p:cNvSpPr/>
          <p:nvPr/>
        </p:nvSpPr>
        <p:spPr>
          <a:xfrm>
            <a:off x="40637678" y="21548924"/>
            <a:ext cx="2371642" cy="487534"/>
          </a:xfrm>
          <a:prstGeom prst="rect">
            <a:avLst/>
          </a:prstGeom>
          <a:solidFill>
            <a:srgbClr val="FDF1E3"/>
          </a:solidFill>
          <a:ln/>
        </p:spPr>
      </p:sp>
      <p:sp>
        <p:nvSpPr>
          <p:cNvPr id="126" name="Text 103"/>
          <p:cNvSpPr/>
          <p:nvPr/>
        </p:nvSpPr>
        <p:spPr>
          <a:xfrm>
            <a:off x="40713878" y="21644174"/>
            <a:ext cx="2219242" cy="335134"/>
          </a:xfrm>
          <a:prstGeom prst="rect">
            <a:avLst/>
          </a:prstGeom>
          <a:noFill/>
          <a:ln/>
        </p:spPr>
        <p:txBody>
          <a:bodyPr wrap="square" lIns="25400" tIns="25400" rIns="25400" bIns="25400" rtlCol="0" anchor="t">
            <a:normAutofit/>
          </a:bodyPr>
          <a:lstStyle/>
          <a:p>
            <a:pPr algn="ctr" indent="0" marL="0">
              <a:lnSpc>
                <a:spcPct val="84767"/>
              </a:lnSpc>
              <a:buNone/>
            </a:pPr>
            <a:r>
              <a:rPr lang="en-US" sz="1950" b="1" dirty="0">
                <a:solidFill>
                  <a:srgbClr val="9A5A0B"/>
                </a:solidFill>
                <a:latin typeface="Source Sans 3" pitchFamily="34" charset="0"/>
                <a:ea typeface="Source Sans 3" pitchFamily="34" charset="-122"/>
                <a:cs typeface="Source Sans 3" pitchFamily="34" charset="-120"/>
              </a:rPr>
              <a:t>Long ≥ 9 h</a:t>
            </a:r>
            <a:endParaRPr lang="en-US" sz="1950" dirty="0"/>
          </a:p>
        </p:txBody>
      </p:sp>
      <p:sp>
        <p:nvSpPr>
          <p:cNvPr id="127" name="Shape 104"/>
          <p:cNvSpPr/>
          <p:nvPr/>
        </p:nvSpPr>
        <p:spPr>
          <a:xfrm>
            <a:off x="33285933" y="22036457"/>
            <a:ext cx="2608659" cy="18781"/>
          </a:xfrm>
          <a:prstGeom prst="rect">
            <a:avLst/>
          </a:prstGeom>
          <a:solidFill>
            <a:srgbClr val="E3E7EB"/>
          </a:solidFill>
          <a:ln/>
        </p:spPr>
      </p:sp>
      <p:sp>
        <p:nvSpPr>
          <p:cNvPr id="128" name="Text 105"/>
          <p:cNvSpPr/>
          <p:nvPr/>
        </p:nvSpPr>
        <p:spPr>
          <a:xfrm>
            <a:off x="33361103" y="22150489"/>
            <a:ext cx="2458319" cy="357926"/>
          </a:xfrm>
          <a:prstGeom prst="rect">
            <a:avLst/>
          </a:prstGeom>
          <a:noFill/>
          <a:ln/>
        </p:spPr>
        <p:txBody>
          <a:bodyPr wrap="square" lIns="25400" tIns="25400" rIns="25400" bIns="25400" rtlCol="0" anchor="t">
            <a:normAutofit/>
          </a:bodyPr>
          <a:lstStyle/>
          <a:p>
            <a:pPr algn="ctr" indent="0" marL="0">
              <a:lnSpc>
                <a:spcPct val="83805"/>
              </a:lnSpc>
              <a:buNone/>
            </a:pPr>
            <a:r>
              <a:rPr lang="en-US" sz="2100" b="1" dirty="0">
                <a:solidFill>
                  <a:srgbClr val="18385F"/>
                </a:solidFill>
                <a:latin typeface="Source Sans 3" pitchFamily="34" charset="0"/>
                <a:ea typeface="Source Sans 3" pitchFamily="34" charset="-122"/>
                <a:cs typeface="Source Sans 3" pitchFamily="34" charset="-120"/>
              </a:rPr>
              <a:t>State 1</a:t>
            </a:r>
            <a:endParaRPr lang="en-US" sz="2100" dirty="0"/>
          </a:p>
        </p:txBody>
      </p:sp>
      <p:sp>
        <p:nvSpPr>
          <p:cNvPr id="129" name="Shape 106"/>
          <p:cNvSpPr/>
          <p:nvPr/>
        </p:nvSpPr>
        <p:spPr>
          <a:xfrm>
            <a:off x="35894593" y="22036457"/>
            <a:ext cx="2371544" cy="18781"/>
          </a:xfrm>
          <a:prstGeom prst="rect">
            <a:avLst/>
          </a:prstGeom>
          <a:solidFill>
            <a:srgbClr val="E3E7EB"/>
          </a:solidFill>
          <a:ln/>
        </p:spPr>
      </p:sp>
      <p:sp>
        <p:nvSpPr>
          <p:cNvPr id="130" name="Text 107"/>
          <p:cNvSpPr/>
          <p:nvPr/>
        </p:nvSpPr>
        <p:spPr>
          <a:xfrm>
            <a:off x="35970793" y="22150489"/>
            <a:ext cx="2219144" cy="357926"/>
          </a:xfrm>
          <a:prstGeom prst="rect">
            <a:avLst/>
          </a:prstGeom>
          <a:noFill/>
          <a:ln/>
        </p:spPr>
        <p:txBody>
          <a:bodyPr wrap="square" lIns="25400" tIns="25400" rIns="25400" bIns="25400" rtlCol="0" anchor="t">
            <a:normAutofit/>
          </a:bodyPr>
          <a:lstStyle/>
          <a:p>
            <a:pPr algn="ctr" indent="0" marL="0">
              <a:lnSpc>
                <a:spcPct val="83805"/>
              </a:lnSpc>
              <a:buNone/>
            </a:pPr>
            <a:r>
              <a:rPr lang="en-US" sz="2100" dirty="0">
                <a:solidFill>
                  <a:srgbClr val="1B2430"/>
                </a:solidFill>
                <a:latin typeface="Source Sans 3" pitchFamily="34" charset="0"/>
                <a:ea typeface="Source Sans 3" pitchFamily="34" charset="-122"/>
                <a:cs typeface="Source Sans 3" pitchFamily="34" charset="-120"/>
              </a:rPr>
              <a:t>.284</a:t>
            </a:r>
            <a:endParaRPr lang="en-US" sz="2100" dirty="0"/>
          </a:p>
        </p:txBody>
      </p:sp>
      <p:sp>
        <p:nvSpPr>
          <p:cNvPr id="131" name="Shape 108"/>
          <p:cNvSpPr/>
          <p:nvPr/>
        </p:nvSpPr>
        <p:spPr>
          <a:xfrm>
            <a:off x="38266136" y="22036457"/>
            <a:ext cx="2371544" cy="18781"/>
          </a:xfrm>
          <a:prstGeom prst="rect">
            <a:avLst/>
          </a:prstGeom>
          <a:solidFill>
            <a:srgbClr val="E3E7EB"/>
          </a:solidFill>
          <a:ln/>
        </p:spPr>
      </p:sp>
      <p:sp>
        <p:nvSpPr>
          <p:cNvPr id="132" name="Text 109"/>
          <p:cNvSpPr/>
          <p:nvPr/>
        </p:nvSpPr>
        <p:spPr>
          <a:xfrm>
            <a:off x="38342336" y="22150489"/>
            <a:ext cx="2219144" cy="357926"/>
          </a:xfrm>
          <a:prstGeom prst="rect">
            <a:avLst/>
          </a:prstGeom>
          <a:noFill/>
          <a:ln/>
        </p:spPr>
        <p:txBody>
          <a:bodyPr wrap="square" lIns="25400" tIns="25400" rIns="25400" bIns="25400" rtlCol="0" anchor="t">
            <a:normAutofit/>
          </a:bodyPr>
          <a:lstStyle/>
          <a:p>
            <a:pPr algn="ctr" indent="0" marL="0">
              <a:lnSpc>
                <a:spcPct val="83805"/>
              </a:lnSpc>
              <a:buNone/>
            </a:pPr>
            <a:r>
              <a:rPr lang="en-US" sz="2100" dirty="0">
                <a:solidFill>
                  <a:srgbClr val="1B2430"/>
                </a:solidFill>
                <a:latin typeface="Source Sans 3" pitchFamily="34" charset="0"/>
                <a:ea typeface="Source Sans 3" pitchFamily="34" charset="-122"/>
                <a:cs typeface="Source Sans 3" pitchFamily="34" charset="-120"/>
              </a:rPr>
              <a:t>.294</a:t>
            </a:r>
            <a:endParaRPr lang="en-US" sz="2100" dirty="0"/>
          </a:p>
        </p:txBody>
      </p:sp>
      <p:sp>
        <p:nvSpPr>
          <p:cNvPr id="133" name="Shape 110"/>
          <p:cNvSpPr/>
          <p:nvPr/>
        </p:nvSpPr>
        <p:spPr>
          <a:xfrm>
            <a:off x="40637678" y="22036457"/>
            <a:ext cx="2371642" cy="18781"/>
          </a:xfrm>
          <a:prstGeom prst="rect">
            <a:avLst/>
          </a:prstGeom>
          <a:solidFill>
            <a:srgbClr val="E3E7EB"/>
          </a:solidFill>
          <a:ln/>
        </p:spPr>
      </p:sp>
      <p:sp>
        <p:nvSpPr>
          <p:cNvPr id="134" name="Text 111"/>
          <p:cNvSpPr/>
          <p:nvPr/>
        </p:nvSpPr>
        <p:spPr>
          <a:xfrm>
            <a:off x="40713878" y="22150489"/>
            <a:ext cx="2219242" cy="357926"/>
          </a:xfrm>
          <a:prstGeom prst="rect">
            <a:avLst/>
          </a:prstGeom>
          <a:noFill/>
          <a:ln/>
        </p:spPr>
        <p:txBody>
          <a:bodyPr wrap="square" lIns="25400" tIns="25400" rIns="25400" bIns="25400" rtlCol="0" anchor="t">
            <a:normAutofit/>
          </a:bodyPr>
          <a:lstStyle/>
          <a:p>
            <a:pPr algn="ctr" indent="0" marL="0">
              <a:lnSpc>
                <a:spcPct val="83805"/>
              </a:lnSpc>
              <a:buNone/>
            </a:pPr>
            <a:r>
              <a:rPr lang="en-US" sz="2100" b="1" dirty="0">
                <a:solidFill>
                  <a:srgbClr val="1B2430"/>
                </a:solidFill>
                <a:latin typeface="Source Sans 3" pitchFamily="34" charset="0"/>
                <a:ea typeface="Source Sans 3" pitchFamily="34" charset="-122"/>
                <a:cs typeface="Source Sans 3" pitchFamily="34" charset="-120"/>
              </a:rPr>
              <a:t>.324 ↑</a:t>
            </a:r>
            <a:endParaRPr lang="en-US" sz="2100" dirty="0"/>
          </a:p>
        </p:txBody>
      </p:sp>
      <p:sp>
        <p:nvSpPr>
          <p:cNvPr id="135" name="Shape 112"/>
          <p:cNvSpPr/>
          <p:nvPr/>
        </p:nvSpPr>
        <p:spPr>
          <a:xfrm>
            <a:off x="33285933" y="22565564"/>
            <a:ext cx="2608659" cy="18781"/>
          </a:xfrm>
          <a:prstGeom prst="rect">
            <a:avLst/>
          </a:prstGeom>
          <a:solidFill>
            <a:srgbClr val="E3E7EB"/>
          </a:solidFill>
          <a:ln/>
        </p:spPr>
      </p:sp>
      <p:sp>
        <p:nvSpPr>
          <p:cNvPr id="136" name="Text 113"/>
          <p:cNvSpPr/>
          <p:nvPr/>
        </p:nvSpPr>
        <p:spPr>
          <a:xfrm>
            <a:off x="33361103" y="22679596"/>
            <a:ext cx="2458319" cy="357926"/>
          </a:xfrm>
          <a:prstGeom prst="rect">
            <a:avLst/>
          </a:prstGeom>
          <a:noFill/>
          <a:ln/>
        </p:spPr>
        <p:txBody>
          <a:bodyPr wrap="square" lIns="25400" tIns="25400" rIns="25400" bIns="25400" rtlCol="0" anchor="t">
            <a:normAutofit/>
          </a:bodyPr>
          <a:lstStyle/>
          <a:p>
            <a:pPr algn="ctr" indent="0" marL="0">
              <a:lnSpc>
                <a:spcPct val="83805"/>
              </a:lnSpc>
              <a:buNone/>
            </a:pPr>
            <a:r>
              <a:rPr lang="en-US" sz="2100" b="1" dirty="0">
                <a:solidFill>
                  <a:srgbClr val="18385F"/>
                </a:solidFill>
                <a:latin typeface="Source Sans 3" pitchFamily="34" charset="0"/>
                <a:ea typeface="Source Sans 3" pitchFamily="34" charset="-122"/>
                <a:cs typeface="Source Sans 3" pitchFamily="34" charset="-120"/>
              </a:rPr>
              <a:t>State 2</a:t>
            </a:r>
            <a:endParaRPr lang="en-US" sz="2100" dirty="0"/>
          </a:p>
        </p:txBody>
      </p:sp>
      <p:sp>
        <p:nvSpPr>
          <p:cNvPr id="137" name="Shape 114"/>
          <p:cNvSpPr/>
          <p:nvPr/>
        </p:nvSpPr>
        <p:spPr>
          <a:xfrm>
            <a:off x="35894593" y="22565564"/>
            <a:ext cx="2371544" cy="18781"/>
          </a:xfrm>
          <a:prstGeom prst="rect">
            <a:avLst/>
          </a:prstGeom>
          <a:solidFill>
            <a:srgbClr val="E3E7EB"/>
          </a:solidFill>
          <a:ln/>
        </p:spPr>
      </p:sp>
      <p:sp>
        <p:nvSpPr>
          <p:cNvPr id="138" name="Text 115"/>
          <p:cNvSpPr/>
          <p:nvPr/>
        </p:nvSpPr>
        <p:spPr>
          <a:xfrm>
            <a:off x="35970793" y="22679596"/>
            <a:ext cx="2219144" cy="357926"/>
          </a:xfrm>
          <a:prstGeom prst="rect">
            <a:avLst/>
          </a:prstGeom>
          <a:noFill/>
          <a:ln/>
        </p:spPr>
        <p:txBody>
          <a:bodyPr wrap="square" lIns="25400" tIns="25400" rIns="25400" bIns="25400" rtlCol="0" anchor="t">
            <a:normAutofit/>
          </a:bodyPr>
          <a:lstStyle/>
          <a:p>
            <a:pPr algn="ctr" indent="0" marL="0">
              <a:lnSpc>
                <a:spcPct val="83805"/>
              </a:lnSpc>
              <a:buNone/>
            </a:pPr>
            <a:r>
              <a:rPr lang="en-US" sz="2100" dirty="0">
                <a:solidFill>
                  <a:srgbClr val="1B2430"/>
                </a:solidFill>
                <a:latin typeface="Source Sans 3" pitchFamily="34" charset="0"/>
                <a:ea typeface="Source Sans 3" pitchFamily="34" charset="-122"/>
                <a:cs typeface="Source Sans 3" pitchFamily="34" charset="-120"/>
              </a:rPr>
              <a:t>.306</a:t>
            </a:r>
            <a:endParaRPr lang="en-US" sz="2100" dirty="0"/>
          </a:p>
        </p:txBody>
      </p:sp>
      <p:sp>
        <p:nvSpPr>
          <p:cNvPr id="139" name="Shape 116"/>
          <p:cNvSpPr/>
          <p:nvPr/>
        </p:nvSpPr>
        <p:spPr>
          <a:xfrm>
            <a:off x="38266136" y="22565564"/>
            <a:ext cx="2371544" cy="18781"/>
          </a:xfrm>
          <a:prstGeom prst="rect">
            <a:avLst/>
          </a:prstGeom>
          <a:solidFill>
            <a:srgbClr val="E3E7EB"/>
          </a:solidFill>
          <a:ln/>
        </p:spPr>
      </p:sp>
      <p:sp>
        <p:nvSpPr>
          <p:cNvPr id="140" name="Text 117"/>
          <p:cNvSpPr/>
          <p:nvPr/>
        </p:nvSpPr>
        <p:spPr>
          <a:xfrm>
            <a:off x="38342336" y="22679596"/>
            <a:ext cx="2219144" cy="357926"/>
          </a:xfrm>
          <a:prstGeom prst="rect">
            <a:avLst/>
          </a:prstGeom>
          <a:noFill/>
          <a:ln/>
        </p:spPr>
        <p:txBody>
          <a:bodyPr wrap="square" lIns="25400" tIns="25400" rIns="25400" bIns="25400" rtlCol="0" anchor="t">
            <a:normAutofit/>
          </a:bodyPr>
          <a:lstStyle/>
          <a:p>
            <a:pPr algn="ctr" indent="0" marL="0">
              <a:lnSpc>
                <a:spcPct val="83805"/>
              </a:lnSpc>
              <a:buNone/>
            </a:pPr>
            <a:r>
              <a:rPr lang="en-US" sz="2100" dirty="0">
                <a:solidFill>
                  <a:srgbClr val="1B2430"/>
                </a:solidFill>
                <a:latin typeface="Source Sans 3" pitchFamily="34" charset="0"/>
                <a:ea typeface="Source Sans 3" pitchFamily="34" charset="-122"/>
                <a:cs typeface="Source Sans 3" pitchFamily="34" charset="-120"/>
              </a:rPr>
              <a:t>.278</a:t>
            </a:r>
            <a:endParaRPr lang="en-US" sz="2100" dirty="0"/>
          </a:p>
        </p:txBody>
      </p:sp>
      <p:sp>
        <p:nvSpPr>
          <p:cNvPr id="141" name="Shape 118"/>
          <p:cNvSpPr/>
          <p:nvPr/>
        </p:nvSpPr>
        <p:spPr>
          <a:xfrm>
            <a:off x="40637678" y="22565564"/>
            <a:ext cx="2371642" cy="18781"/>
          </a:xfrm>
          <a:prstGeom prst="rect">
            <a:avLst/>
          </a:prstGeom>
          <a:solidFill>
            <a:srgbClr val="E3E7EB"/>
          </a:solidFill>
          <a:ln/>
        </p:spPr>
      </p:sp>
      <p:sp>
        <p:nvSpPr>
          <p:cNvPr id="142" name="Text 119"/>
          <p:cNvSpPr/>
          <p:nvPr/>
        </p:nvSpPr>
        <p:spPr>
          <a:xfrm>
            <a:off x="40713878" y="22679596"/>
            <a:ext cx="2219242" cy="357926"/>
          </a:xfrm>
          <a:prstGeom prst="rect">
            <a:avLst/>
          </a:prstGeom>
          <a:noFill/>
          <a:ln/>
        </p:spPr>
        <p:txBody>
          <a:bodyPr wrap="square" lIns="25400" tIns="25400" rIns="25400" bIns="25400" rtlCol="0" anchor="t">
            <a:normAutofit/>
          </a:bodyPr>
          <a:lstStyle/>
          <a:p>
            <a:pPr algn="ctr" indent="0" marL="0">
              <a:lnSpc>
                <a:spcPct val="83805"/>
              </a:lnSpc>
              <a:buNone/>
            </a:pPr>
            <a:r>
              <a:rPr lang="en-US" sz="2100" b="1" dirty="0">
                <a:solidFill>
                  <a:srgbClr val="1B2430"/>
                </a:solidFill>
                <a:latin typeface="Source Sans 3" pitchFamily="34" charset="0"/>
                <a:ea typeface="Source Sans 3" pitchFamily="34" charset="-122"/>
                <a:cs typeface="Source Sans 3" pitchFamily="34" charset="-120"/>
              </a:rPr>
              <a:t>.224 ↓</a:t>
            </a:r>
            <a:endParaRPr lang="en-US" sz="2100" dirty="0"/>
          </a:p>
        </p:txBody>
      </p:sp>
      <p:sp>
        <p:nvSpPr>
          <p:cNvPr id="143" name="Shape 120"/>
          <p:cNvSpPr/>
          <p:nvPr/>
        </p:nvSpPr>
        <p:spPr>
          <a:xfrm>
            <a:off x="33285933" y="23094672"/>
            <a:ext cx="2608659" cy="18781"/>
          </a:xfrm>
          <a:prstGeom prst="rect">
            <a:avLst/>
          </a:prstGeom>
          <a:solidFill>
            <a:srgbClr val="E3E7EB"/>
          </a:solidFill>
          <a:ln/>
        </p:spPr>
      </p:sp>
      <p:sp>
        <p:nvSpPr>
          <p:cNvPr id="144" name="Text 121"/>
          <p:cNvSpPr/>
          <p:nvPr/>
        </p:nvSpPr>
        <p:spPr>
          <a:xfrm>
            <a:off x="33361103" y="23208703"/>
            <a:ext cx="2458319" cy="357926"/>
          </a:xfrm>
          <a:prstGeom prst="rect">
            <a:avLst/>
          </a:prstGeom>
          <a:noFill/>
          <a:ln/>
        </p:spPr>
        <p:txBody>
          <a:bodyPr wrap="square" lIns="25400" tIns="25400" rIns="25400" bIns="25400" rtlCol="0" anchor="t">
            <a:normAutofit/>
          </a:bodyPr>
          <a:lstStyle/>
          <a:p>
            <a:pPr algn="ctr" indent="0" marL="0">
              <a:lnSpc>
                <a:spcPct val="83805"/>
              </a:lnSpc>
              <a:buNone/>
            </a:pPr>
            <a:r>
              <a:rPr lang="en-US" sz="2100" b="1" dirty="0">
                <a:solidFill>
                  <a:srgbClr val="18385F"/>
                </a:solidFill>
                <a:latin typeface="Source Sans 3" pitchFamily="34" charset="0"/>
                <a:ea typeface="Source Sans 3" pitchFamily="34" charset="-122"/>
                <a:cs typeface="Source Sans 3" pitchFamily="34" charset="-120"/>
              </a:rPr>
              <a:t>State 3</a:t>
            </a:r>
            <a:endParaRPr lang="en-US" sz="2100" dirty="0"/>
          </a:p>
        </p:txBody>
      </p:sp>
      <p:sp>
        <p:nvSpPr>
          <p:cNvPr id="145" name="Shape 122"/>
          <p:cNvSpPr/>
          <p:nvPr/>
        </p:nvSpPr>
        <p:spPr>
          <a:xfrm>
            <a:off x="35894593" y="23094672"/>
            <a:ext cx="2371544" cy="18781"/>
          </a:xfrm>
          <a:prstGeom prst="rect">
            <a:avLst/>
          </a:prstGeom>
          <a:solidFill>
            <a:srgbClr val="E3E7EB"/>
          </a:solidFill>
          <a:ln/>
        </p:spPr>
      </p:sp>
      <p:sp>
        <p:nvSpPr>
          <p:cNvPr id="146" name="Text 123"/>
          <p:cNvSpPr/>
          <p:nvPr/>
        </p:nvSpPr>
        <p:spPr>
          <a:xfrm>
            <a:off x="35970793" y="23208703"/>
            <a:ext cx="2219144" cy="357926"/>
          </a:xfrm>
          <a:prstGeom prst="rect">
            <a:avLst/>
          </a:prstGeom>
          <a:noFill/>
          <a:ln/>
        </p:spPr>
        <p:txBody>
          <a:bodyPr wrap="square" lIns="25400" tIns="25400" rIns="25400" bIns="25400" rtlCol="0" anchor="t">
            <a:normAutofit/>
          </a:bodyPr>
          <a:lstStyle/>
          <a:p>
            <a:pPr algn="ctr" indent="0" marL="0">
              <a:lnSpc>
                <a:spcPct val="83805"/>
              </a:lnSpc>
              <a:buNone/>
            </a:pPr>
            <a:r>
              <a:rPr lang="en-US" sz="2100" dirty="0">
                <a:solidFill>
                  <a:srgbClr val="1B2430"/>
                </a:solidFill>
                <a:latin typeface="Source Sans 3" pitchFamily="34" charset="0"/>
                <a:ea typeface="Source Sans 3" pitchFamily="34" charset="-122"/>
                <a:cs typeface="Source Sans 3" pitchFamily="34" charset="-120"/>
              </a:rPr>
              <a:t>.410</a:t>
            </a:r>
            <a:endParaRPr lang="en-US" sz="2100" dirty="0"/>
          </a:p>
        </p:txBody>
      </p:sp>
      <p:sp>
        <p:nvSpPr>
          <p:cNvPr id="147" name="Shape 124"/>
          <p:cNvSpPr/>
          <p:nvPr/>
        </p:nvSpPr>
        <p:spPr>
          <a:xfrm>
            <a:off x="38266136" y="23094672"/>
            <a:ext cx="2371544" cy="18781"/>
          </a:xfrm>
          <a:prstGeom prst="rect">
            <a:avLst/>
          </a:prstGeom>
          <a:solidFill>
            <a:srgbClr val="E3E7EB"/>
          </a:solidFill>
          <a:ln/>
        </p:spPr>
      </p:sp>
      <p:sp>
        <p:nvSpPr>
          <p:cNvPr id="148" name="Text 125"/>
          <p:cNvSpPr/>
          <p:nvPr/>
        </p:nvSpPr>
        <p:spPr>
          <a:xfrm>
            <a:off x="38342336" y="23208703"/>
            <a:ext cx="2219144" cy="357926"/>
          </a:xfrm>
          <a:prstGeom prst="rect">
            <a:avLst/>
          </a:prstGeom>
          <a:noFill/>
          <a:ln/>
        </p:spPr>
        <p:txBody>
          <a:bodyPr wrap="square" lIns="25400" tIns="25400" rIns="25400" bIns="25400" rtlCol="0" anchor="t">
            <a:normAutofit/>
          </a:bodyPr>
          <a:lstStyle/>
          <a:p>
            <a:pPr algn="ctr" indent="0" marL="0">
              <a:lnSpc>
                <a:spcPct val="83805"/>
              </a:lnSpc>
              <a:buNone/>
            </a:pPr>
            <a:r>
              <a:rPr lang="en-US" sz="2100" dirty="0">
                <a:solidFill>
                  <a:srgbClr val="1B2430"/>
                </a:solidFill>
                <a:latin typeface="Source Sans 3" pitchFamily="34" charset="0"/>
                <a:ea typeface="Source Sans 3" pitchFamily="34" charset="-122"/>
                <a:cs typeface="Source Sans 3" pitchFamily="34" charset="-120"/>
              </a:rPr>
              <a:t>.428</a:t>
            </a:r>
            <a:endParaRPr lang="en-US" sz="2100" dirty="0"/>
          </a:p>
        </p:txBody>
      </p:sp>
      <p:sp>
        <p:nvSpPr>
          <p:cNvPr id="149" name="Shape 126"/>
          <p:cNvSpPr/>
          <p:nvPr/>
        </p:nvSpPr>
        <p:spPr>
          <a:xfrm>
            <a:off x="40637678" y="23094672"/>
            <a:ext cx="2371642" cy="18781"/>
          </a:xfrm>
          <a:prstGeom prst="rect">
            <a:avLst/>
          </a:prstGeom>
          <a:solidFill>
            <a:srgbClr val="E3E7EB"/>
          </a:solidFill>
          <a:ln/>
        </p:spPr>
      </p:sp>
      <p:sp>
        <p:nvSpPr>
          <p:cNvPr id="150" name="Text 127"/>
          <p:cNvSpPr/>
          <p:nvPr/>
        </p:nvSpPr>
        <p:spPr>
          <a:xfrm>
            <a:off x="40713878" y="23208703"/>
            <a:ext cx="2219242" cy="357926"/>
          </a:xfrm>
          <a:prstGeom prst="rect">
            <a:avLst/>
          </a:prstGeom>
          <a:noFill/>
          <a:ln/>
        </p:spPr>
        <p:txBody>
          <a:bodyPr wrap="square" lIns="25400" tIns="25400" rIns="25400" bIns="25400" rtlCol="0" anchor="t">
            <a:normAutofit/>
          </a:bodyPr>
          <a:lstStyle/>
          <a:p>
            <a:pPr algn="ctr" indent="0" marL="0">
              <a:lnSpc>
                <a:spcPct val="83805"/>
              </a:lnSpc>
              <a:buNone/>
            </a:pPr>
            <a:r>
              <a:rPr lang="en-US" sz="2100" b="1" dirty="0">
                <a:solidFill>
                  <a:srgbClr val="1B2430"/>
                </a:solidFill>
                <a:latin typeface="Source Sans 3" pitchFamily="34" charset="0"/>
                <a:ea typeface="Source Sans 3" pitchFamily="34" charset="-122"/>
                <a:cs typeface="Source Sans 3" pitchFamily="34" charset="-120"/>
              </a:rPr>
              <a:t>.450 ↑</a:t>
            </a:r>
            <a:endParaRPr lang="en-US" sz="2100" dirty="0"/>
          </a:p>
        </p:txBody>
      </p:sp>
      <p:sp>
        <p:nvSpPr>
          <p:cNvPr id="151" name="Text 128"/>
          <p:cNvSpPr/>
          <p:nvPr/>
        </p:nvSpPr>
        <p:spPr>
          <a:xfrm>
            <a:off x="33267151" y="23737739"/>
            <a:ext cx="10053779" cy="632453"/>
          </a:xfrm>
          <a:prstGeom prst="rect">
            <a:avLst/>
          </a:prstGeom>
          <a:noFill/>
          <a:ln/>
        </p:spPr>
        <p:txBody>
          <a:bodyPr wrap="square" lIns="25400" tIns="25400" rIns="25400" bIns="25400" rtlCol="0" anchor="t">
            <a:normAutofit/>
          </a:bodyPr>
          <a:lstStyle/>
          <a:p>
            <a:pPr algn="l" indent="0" marL="0">
              <a:lnSpc>
                <a:spcPct val="91287"/>
              </a:lnSpc>
              <a:buNone/>
            </a:pPr>
            <a:r>
              <a:rPr lang="en-US" sz="1800" b="1" dirty="0">
                <a:solidFill>
                  <a:srgbClr val="4A5568"/>
                </a:solidFill>
                <a:latin typeface="Source Sans 3" pitchFamily="34" charset="0"/>
                <a:ea typeface="Source Sans 3" pitchFamily="34" charset="-122"/>
                <a:cs typeface="Source Sans 3" pitchFamily="34" charset="-120"/>
              </a:rPr>
              <a:t>Covariate-adjusted means; each row sums to ≈ 1 across states within a participant. Graded shift from short → normal → long in every state.</a:t>
            </a:r>
            <a:endParaRPr lang="en-US" sz="1800" dirty="0"/>
          </a:p>
        </p:txBody>
      </p:sp>
      <p:sp>
        <p:nvSpPr>
          <p:cNvPr id="152" name="Shape 129"/>
          <p:cNvSpPr/>
          <p:nvPr/>
        </p:nvSpPr>
        <p:spPr>
          <a:xfrm>
            <a:off x="33267151" y="24944347"/>
            <a:ext cx="9760951" cy="1663133"/>
          </a:xfrm>
          <a:prstGeom prst="roundRect">
            <a:avLst>
              <a:gd name="adj" fmla="val 5727"/>
            </a:avLst>
          </a:prstGeom>
          <a:solidFill>
            <a:srgbClr val="FBF4DE"/>
          </a:solidFill>
          <a:ln w="18781">
            <a:solidFill>
              <a:srgbClr val="E3C766"/>
            </a:solidFill>
            <a:prstDash val="solid"/>
          </a:ln>
        </p:spPr>
      </p:sp>
      <p:sp>
        <p:nvSpPr>
          <p:cNvPr id="153" name="Text 130"/>
          <p:cNvSpPr/>
          <p:nvPr/>
        </p:nvSpPr>
        <p:spPr>
          <a:xfrm>
            <a:off x="33514440" y="25153583"/>
            <a:ext cx="9544365" cy="1282759"/>
          </a:xfrm>
          <a:prstGeom prst="rect">
            <a:avLst/>
          </a:prstGeom>
          <a:noFill/>
          <a:ln/>
        </p:spPr>
        <p:txBody>
          <a:bodyPr wrap="square" lIns="25400" tIns="25400" rIns="25400" bIns="25400" rtlCol="0" anchor="t">
            <a:normAutofit/>
          </a:bodyPr>
          <a:lstStyle/>
          <a:p>
            <a:pPr algn="l" indent="0" marL="0">
              <a:lnSpc>
                <a:spcPct val="95034"/>
              </a:lnSpc>
              <a:buNone/>
            </a:pPr>
            <a:r>
              <a:rPr lang="en-US" sz="2325" dirty="0">
                <a:solidFill>
                  <a:srgbClr val="3A2E00"/>
                </a:solidFill>
                <a:latin typeface="Source Sans 3" pitchFamily="34" charset="0"/>
                <a:ea typeface="Source Sans 3" pitchFamily="34" charset="-122"/>
                <a:cs typeface="Source Sans 3" pitchFamily="34" charset="-120"/>
              </a:rPr>
              <a:t>Pairwise (categorical) tests: long sleepers spent significantly </a:t>
            </a:r>
            <a:pPr algn="l" indent="0" marL="0">
              <a:lnSpc>
                <a:spcPct val="95034"/>
              </a:lnSpc>
              <a:buNone/>
            </a:pPr>
            <a:r>
              <a:rPr lang="en-US" sz="2325" b="1" dirty="0">
                <a:solidFill>
                  <a:srgbClr val="3A2E00"/>
                </a:solidFill>
                <a:latin typeface="Source Sans 3" pitchFamily="34" charset="0"/>
                <a:ea typeface="Source Sans 3" pitchFamily="34" charset="-122"/>
                <a:cs typeface="Source Sans 3" pitchFamily="34" charset="-120"/>
              </a:rPr>
              <a:t>more time in States 1 and 3 </a:t>
            </a:r>
            <a:pPr algn="l" indent="0" marL="0">
              <a:lnSpc>
                <a:spcPct val="95034"/>
              </a:lnSpc>
              <a:buNone/>
            </a:pPr>
            <a:r>
              <a:rPr lang="en-US" sz="2325" dirty="0">
                <a:solidFill>
                  <a:srgbClr val="3A2E00"/>
                </a:solidFill>
                <a:latin typeface="Source Sans 3" pitchFamily="34" charset="0"/>
                <a:ea typeface="Source Sans 3" pitchFamily="34" charset="-122"/>
                <a:cs typeface="Source Sans 3" pitchFamily="34" charset="-120"/>
              </a:rPr>
              <a:t>and </a:t>
            </a:r>
            <a:pPr algn="l" indent="0" marL="0">
              <a:lnSpc>
                <a:spcPct val="95034"/>
              </a:lnSpc>
              <a:buNone/>
            </a:pPr>
            <a:r>
              <a:rPr lang="en-US" sz="2325" b="1" dirty="0">
                <a:solidFill>
                  <a:srgbClr val="3A2E00"/>
                </a:solidFill>
                <a:latin typeface="Source Sans 3" pitchFamily="34" charset="0"/>
                <a:ea typeface="Source Sans 3" pitchFamily="34" charset="-122"/>
                <a:cs typeface="Source Sans 3" pitchFamily="34" charset="-120"/>
              </a:rPr>
              <a:t>less time in State 2 </a:t>
            </a:r>
            <a:pPr algn="l" indent="0" marL="0">
              <a:lnSpc>
                <a:spcPct val="95034"/>
              </a:lnSpc>
              <a:buNone/>
            </a:pPr>
            <a:r>
              <a:rPr lang="en-US" sz="2325" dirty="0">
                <a:solidFill>
                  <a:srgbClr val="3A2E00"/>
                </a:solidFill>
                <a:latin typeface="Source Sans 3" pitchFamily="34" charset="0"/>
                <a:ea typeface="Source Sans 3" pitchFamily="34" charset="-122"/>
                <a:cs typeface="Source Sans 3" pitchFamily="34" charset="-120"/>
              </a:rPr>
              <a:t>than both other groups; State 3 occupancy differed across all three pairwise comparisons (p </a:t>
            </a:r>
            <a:pPr algn="l" indent="0" marL="0">
              <a:lnSpc>
                <a:spcPct val="95034"/>
              </a:lnSpc>
              <a:buNone/>
            </a:pPr>
            <a:r>
              <a:rPr lang="en-US" sz="1937" baseline="-40000" dirty="0">
                <a:solidFill>
                  <a:srgbClr val="3A2E00"/>
                </a:solidFill>
                <a:latin typeface="Source Sans 3" pitchFamily="34" charset="0"/>
                <a:ea typeface="Source Sans 3" pitchFamily="34" charset="-122"/>
                <a:cs typeface="Source Sans 3" pitchFamily="34" charset="-120"/>
              </a:rPr>
              <a:t>FDR </a:t>
            </a:r>
            <a:pPr algn="l" indent="0" marL="0">
              <a:lnSpc>
                <a:spcPct val="95034"/>
              </a:lnSpc>
              <a:buNone/>
            </a:pPr>
            <a:r>
              <a:rPr lang="en-US" sz="2325" dirty="0">
                <a:solidFill>
                  <a:srgbClr val="3A2E00"/>
                </a:solidFill>
                <a:latin typeface="Source Sans 3" pitchFamily="34" charset="0"/>
                <a:ea typeface="Source Sans 3" pitchFamily="34" charset="-122"/>
                <a:cs typeface="Source Sans 3" pitchFamily="34" charset="-120"/>
              </a:rPr>
              <a:t>&lt; 0.05).</a:t>
            </a:r>
            <a:endParaRPr lang="en-US" sz="2325" dirty="0"/>
          </a:p>
        </p:txBody>
      </p:sp>
      <p:sp>
        <p:nvSpPr>
          <p:cNvPr id="154" name="Shape 131"/>
          <p:cNvSpPr/>
          <p:nvPr/>
        </p:nvSpPr>
        <p:spPr>
          <a:xfrm>
            <a:off x="11334676" y="27299164"/>
            <a:ext cx="17927830" cy="4005917"/>
          </a:xfrm>
          <a:prstGeom prst="roundRect">
            <a:avLst>
              <a:gd name="adj" fmla="val 3329"/>
            </a:avLst>
          </a:prstGeom>
          <a:solidFill>
            <a:srgbClr val="FFFFFF"/>
          </a:solidFill>
          <a:ln w="25042">
            <a:solidFill>
              <a:srgbClr val="18385F"/>
            </a:solidFill>
            <a:prstDash val="solid"/>
          </a:ln>
        </p:spPr>
      </p:sp>
      <p:sp>
        <p:nvSpPr>
          <p:cNvPr id="155" name="Shape 132"/>
          <p:cNvSpPr/>
          <p:nvPr/>
        </p:nvSpPr>
        <p:spPr>
          <a:xfrm>
            <a:off x="11359718" y="27324207"/>
            <a:ext cx="17877746" cy="672218"/>
          </a:xfrm>
          <a:prstGeom prst="rect">
            <a:avLst/>
          </a:prstGeom>
          <a:solidFill>
            <a:srgbClr val="CCA500"/>
          </a:solidFill>
          <a:ln/>
        </p:spPr>
      </p:sp>
      <p:sp>
        <p:nvSpPr>
          <p:cNvPr id="156" name="Text 133"/>
          <p:cNvSpPr/>
          <p:nvPr/>
        </p:nvSpPr>
        <p:spPr>
          <a:xfrm>
            <a:off x="11607368" y="27419457"/>
            <a:ext cx="17918778" cy="519818"/>
          </a:xfrm>
          <a:prstGeom prst="rect">
            <a:avLst/>
          </a:prstGeom>
          <a:noFill/>
          <a:ln/>
        </p:spPr>
        <p:txBody>
          <a:bodyPr wrap="square" lIns="25400" tIns="25400" rIns="25400" bIns="25400" rtlCol="0" anchor="t">
            <a:normAutofit/>
          </a:bodyPr>
          <a:lstStyle/>
          <a:p>
            <a:pPr algn="l" indent="0" marL="0">
              <a:lnSpc>
                <a:spcPct val="99981"/>
              </a:lnSpc>
              <a:buNone/>
            </a:pPr>
            <a:r>
              <a:rPr lang="en-US" sz="3300" b="1" spc="75" kern="0" dirty="0">
                <a:solidFill>
                  <a:srgbClr val="3A2E00"/>
                </a:solidFill>
                <a:latin typeface="Arial" pitchFamily="34" charset="0"/>
                <a:ea typeface="Arial" pitchFamily="34" charset="-122"/>
                <a:cs typeface="Arial" pitchFamily="34" charset="-120"/>
              </a:rPr>
              <a:t>CONCLUSIONS — WHY IT MATTERS</a:t>
            </a:r>
            <a:endParaRPr lang="en-US" sz="3300" dirty="0"/>
          </a:p>
        </p:txBody>
      </p:sp>
      <p:sp>
        <p:nvSpPr>
          <p:cNvPr id="157" name="Text 134"/>
          <p:cNvSpPr/>
          <p:nvPr/>
        </p:nvSpPr>
        <p:spPr>
          <a:xfrm>
            <a:off x="11607300" y="28186880"/>
            <a:ext cx="17904059" cy="758054"/>
          </a:xfrm>
          <a:prstGeom prst="rect">
            <a:avLst/>
          </a:prstGeom>
          <a:noFill/>
          <a:ln/>
        </p:spPr>
        <p:txBody>
          <a:bodyPr wrap="square" lIns="25400" tIns="25400" rIns="25400" bIns="25400" rtlCol="0" anchor="t">
            <a:normAutofit/>
          </a:bodyPr>
          <a:lstStyle/>
          <a:p>
            <a:pPr algn="l" indent="0" marL="0">
              <a:lnSpc>
                <a:spcPct val="94280"/>
              </a:lnSpc>
              <a:buNone/>
            </a:pPr>
            <a:r>
              <a:rPr lang="en-US" sz="2100" dirty="0">
                <a:solidFill>
                  <a:srgbClr val="3B4653"/>
                </a:solidFill>
                <a:latin typeface="Source Sans 3" pitchFamily="34" charset="0"/>
                <a:ea typeface="Source Sans 3" pitchFamily="34" charset="-122"/>
                <a:cs typeface="Source Sans 3" pitchFamily="34" charset="-120"/>
              </a:rPr>
              <a:t>Sleep duration relates to broadly distributed, small-effect differences in both the strength and temporal dynamics of brain connectivity — population-level correlates relevant to understanding sleep and brain health, not yet individual diagnostic markers.</a:t>
            </a:r>
            <a:endParaRPr lang="en-US" sz="2100" dirty="0"/>
          </a:p>
        </p:txBody>
      </p:sp>
      <p:sp>
        <p:nvSpPr>
          <p:cNvPr id="158" name="Shape 135"/>
          <p:cNvSpPr/>
          <p:nvPr/>
        </p:nvSpPr>
        <p:spPr>
          <a:xfrm>
            <a:off x="11607300" y="29040162"/>
            <a:ext cx="8596014" cy="958047"/>
          </a:xfrm>
          <a:prstGeom prst="roundRect">
            <a:avLst>
              <a:gd name="adj" fmla="val 7954"/>
            </a:avLst>
          </a:prstGeom>
          <a:solidFill>
            <a:srgbClr val="F4F6F8"/>
          </a:solidFill>
          <a:ln w="18781">
            <a:solidFill>
              <a:srgbClr val="D8DEE5"/>
            </a:solidFill>
            <a:prstDash val="solid"/>
          </a:ln>
        </p:spPr>
      </p:sp>
      <p:sp>
        <p:nvSpPr>
          <p:cNvPr id="159" name="Text 136"/>
          <p:cNvSpPr/>
          <p:nvPr/>
        </p:nvSpPr>
        <p:spPr>
          <a:xfrm>
            <a:off x="11778387" y="29192272"/>
            <a:ext cx="9079225" cy="365014"/>
          </a:xfrm>
          <a:prstGeom prst="rect">
            <a:avLst/>
          </a:prstGeom>
          <a:noFill/>
          <a:ln/>
        </p:spPr>
        <p:txBody>
          <a:bodyPr wrap="square" lIns="25400" tIns="25400" rIns="25400" bIns="25400" rtlCol="0" anchor="t">
            <a:normAutofit/>
          </a:bodyPr>
          <a:lstStyle/>
          <a:p>
            <a:pPr algn="l" indent="0" marL="0">
              <a:lnSpc>
                <a:spcPct val="93243"/>
              </a:lnSpc>
              <a:buNone/>
            </a:pPr>
            <a:r>
              <a:rPr lang="en-US" sz="1950" dirty="0">
                <a:solidFill>
                  <a:srgbClr val="1B2430"/>
                </a:solidFill>
                <a:latin typeface="Source Sans 3" pitchFamily="34" charset="0"/>
                <a:ea typeface="Source Sans 3" pitchFamily="34" charset="-122"/>
                <a:cs typeface="Source Sans 3" pitchFamily="34" charset="-120"/>
              </a:rPr>
              <a:t>Effects are </a:t>
            </a:r>
            <a:pPr algn="l" indent="0" marL="0">
              <a:lnSpc>
                <a:spcPct val="93243"/>
              </a:lnSpc>
              <a:buNone/>
            </a:pPr>
            <a:r>
              <a:rPr lang="en-US" sz="1950" b="1" dirty="0">
                <a:solidFill>
                  <a:srgbClr val="18385F"/>
                </a:solidFill>
                <a:latin typeface="Source Sans 3" pitchFamily="34" charset="0"/>
                <a:ea typeface="Source Sans 3" pitchFamily="34" charset="-122"/>
                <a:cs typeface="Source Sans 3" pitchFamily="34" charset="-120"/>
              </a:rPr>
              <a:t>distributed, not focal</a:t>
            </a:r>
            <a:pPr algn="l" indent="0" marL="0">
              <a:lnSpc>
                <a:spcPct val="93243"/>
              </a:lnSpc>
              <a:buNone/>
            </a:pPr>
            <a:r>
              <a:rPr lang="en-US" sz="1950" dirty="0">
                <a:solidFill>
                  <a:srgbClr val="1B2430"/>
                </a:solidFill>
                <a:latin typeface="Source Sans 3" pitchFamily="34" charset="0"/>
                <a:ea typeface="Source Sans 3" pitchFamily="34" charset="-122"/>
                <a:cs typeface="Source Sans 3" pitchFamily="34" charset="-120"/>
              </a:rPr>
              <a:t>, across the connectome.</a:t>
            </a:r>
            <a:endParaRPr lang="en-US" sz="1950" dirty="0"/>
          </a:p>
        </p:txBody>
      </p:sp>
      <p:sp>
        <p:nvSpPr>
          <p:cNvPr id="160" name="Shape 137"/>
          <p:cNvSpPr/>
          <p:nvPr/>
        </p:nvSpPr>
        <p:spPr>
          <a:xfrm>
            <a:off x="20393769" y="29040162"/>
            <a:ext cx="8596113" cy="958047"/>
          </a:xfrm>
          <a:prstGeom prst="roundRect">
            <a:avLst>
              <a:gd name="adj" fmla="val 7954"/>
            </a:avLst>
          </a:prstGeom>
          <a:solidFill>
            <a:srgbClr val="F4F6F8"/>
          </a:solidFill>
          <a:ln w="18781">
            <a:solidFill>
              <a:srgbClr val="D8DEE5"/>
            </a:solidFill>
            <a:prstDash val="solid"/>
          </a:ln>
        </p:spPr>
      </p:sp>
      <p:sp>
        <p:nvSpPr>
          <p:cNvPr id="161" name="Text 138"/>
          <p:cNvSpPr/>
          <p:nvPr/>
        </p:nvSpPr>
        <p:spPr>
          <a:xfrm>
            <a:off x="20564856" y="29192272"/>
            <a:ext cx="8501557" cy="691928"/>
          </a:xfrm>
          <a:prstGeom prst="rect">
            <a:avLst/>
          </a:prstGeom>
          <a:noFill/>
          <a:ln/>
        </p:spPr>
        <p:txBody>
          <a:bodyPr wrap="square" lIns="25400" tIns="25400" rIns="25400" bIns="25400" rtlCol="0" anchor="t">
            <a:normAutofit/>
          </a:bodyPr>
          <a:lstStyle/>
          <a:p>
            <a:pPr algn="l" indent="0" marL="0">
              <a:lnSpc>
                <a:spcPct val="93243"/>
              </a:lnSpc>
              <a:buNone/>
            </a:pPr>
            <a:r>
              <a:rPr lang="en-US" sz="1950" b="1" dirty="0">
                <a:solidFill>
                  <a:srgbClr val="18385F"/>
                </a:solidFill>
                <a:latin typeface="Source Sans 3" pitchFamily="34" charset="0"/>
                <a:ea typeface="Source Sans 3" pitchFamily="34" charset="-122"/>
                <a:cs typeface="Source Sans 3" pitchFamily="34" charset="-120"/>
              </a:rPr>
              <a:t>Long vs. short </a:t>
            </a:r>
            <a:pPr algn="l" indent="0" marL="0">
              <a:lnSpc>
                <a:spcPct val="93243"/>
              </a:lnSpc>
              <a:buNone/>
            </a:pPr>
            <a:r>
              <a:rPr lang="en-US" sz="1950" dirty="0">
                <a:solidFill>
                  <a:srgbClr val="1B2430"/>
                </a:solidFill>
                <a:latin typeface="Source Sans 3" pitchFamily="34" charset="0"/>
                <a:ea typeface="Source Sans 3" pitchFamily="34" charset="-122"/>
                <a:cs typeface="Source Sans 3" pitchFamily="34" charset="-120"/>
              </a:rPr>
              <a:t>gave the broadest thresholded pattern (149 edges) — the largest of any pairwise contrast.</a:t>
            </a:r>
            <a:endParaRPr lang="en-US" sz="1950" dirty="0"/>
          </a:p>
        </p:txBody>
      </p:sp>
      <p:sp>
        <p:nvSpPr>
          <p:cNvPr id="162" name="Shape 139"/>
          <p:cNvSpPr/>
          <p:nvPr/>
        </p:nvSpPr>
        <p:spPr>
          <a:xfrm>
            <a:off x="11607300" y="30131538"/>
            <a:ext cx="8596014" cy="958047"/>
          </a:xfrm>
          <a:prstGeom prst="roundRect">
            <a:avLst>
              <a:gd name="adj" fmla="val 7954"/>
            </a:avLst>
          </a:prstGeom>
          <a:solidFill>
            <a:srgbClr val="F4F6F8"/>
          </a:solidFill>
          <a:ln w="18781">
            <a:solidFill>
              <a:srgbClr val="D8DEE5"/>
            </a:solidFill>
            <a:prstDash val="solid"/>
          </a:ln>
        </p:spPr>
      </p:sp>
      <p:sp>
        <p:nvSpPr>
          <p:cNvPr id="163" name="Text 140"/>
          <p:cNvSpPr/>
          <p:nvPr/>
        </p:nvSpPr>
        <p:spPr>
          <a:xfrm>
            <a:off x="11778387" y="30283647"/>
            <a:ext cx="8501456" cy="691928"/>
          </a:xfrm>
          <a:prstGeom prst="rect">
            <a:avLst/>
          </a:prstGeom>
          <a:noFill/>
          <a:ln/>
        </p:spPr>
        <p:txBody>
          <a:bodyPr wrap="square" lIns="25400" tIns="25400" rIns="25400" bIns="25400" rtlCol="0" anchor="t">
            <a:normAutofit/>
          </a:bodyPr>
          <a:lstStyle/>
          <a:p>
            <a:pPr algn="l" indent="0" marL="0">
              <a:lnSpc>
                <a:spcPct val="93243"/>
              </a:lnSpc>
              <a:buNone/>
            </a:pPr>
            <a:r>
              <a:rPr lang="en-US" sz="1950" dirty="0">
                <a:solidFill>
                  <a:srgbClr val="1B2430"/>
                </a:solidFill>
                <a:latin typeface="Source Sans 3" pitchFamily="34" charset="0"/>
                <a:ea typeface="Source Sans 3" pitchFamily="34" charset="-122"/>
                <a:cs typeface="Source Sans 3" pitchFamily="34" charset="-120"/>
              </a:rPr>
              <a:t>Sleep duration also shifts the </a:t>
            </a:r>
            <a:pPr algn="l" indent="0" marL="0">
              <a:lnSpc>
                <a:spcPct val="93243"/>
              </a:lnSpc>
              <a:buNone/>
            </a:pPr>
            <a:r>
              <a:rPr lang="en-US" sz="1950" b="1" dirty="0">
                <a:solidFill>
                  <a:srgbClr val="18385F"/>
                </a:solidFill>
                <a:latin typeface="Source Sans 3" pitchFamily="34" charset="0"/>
                <a:ea typeface="Source Sans 3" pitchFamily="34" charset="-122"/>
                <a:cs typeface="Source Sans 3" pitchFamily="34" charset="-120"/>
              </a:rPr>
              <a:t>temporal expression </a:t>
            </a:r>
            <a:pPr algn="l" indent="0" marL="0">
              <a:lnSpc>
                <a:spcPct val="93243"/>
              </a:lnSpc>
              <a:buNone/>
            </a:pPr>
            <a:r>
              <a:rPr lang="en-US" sz="1950" dirty="0">
                <a:solidFill>
                  <a:srgbClr val="1B2430"/>
                </a:solidFill>
                <a:latin typeface="Source Sans 3" pitchFamily="34" charset="0"/>
                <a:ea typeface="Source Sans 3" pitchFamily="34" charset="-122"/>
                <a:cs typeface="Source Sans 3" pitchFamily="34" charset="-120"/>
              </a:rPr>
              <a:t>of recurring connectivity states, not just their strength.</a:t>
            </a:r>
            <a:endParaRPr lang="en-US" sz="1950" dirty="0"/>
          </a:p>
        </p:txBody>
      </p:sp>
      <p:sp>
        <p:nvSpPr>
          <p:cNvPr id="164" name="Shape 141"/>
          <p:cNvSpPr/>
          <p:nvPr/>
        </p:nvSpPr>
        <p:spPr>
          <a:xfrm>
            <a:off x="20393769" y="30131538"/>
            <a:ext cx="8596113" cy="958047"/>
          </a:xfrm>
          <a:prstGeom prst="roundRect">
            <a:avLst>
              <a:gd name="adj" fmla="val 7954"/>
            </a:avLst>
          </a:prstGeom>
          <a:solidFill>
            <a:srgbClr val="F4F6F8"/>
          </a:solidFill>
          <a:ln w="18781">
            <a:solidFill>
              <a:srgbClr val="D8DEE5"/>
            </a:solidFill>
            <a:prstDash val="solid"/>
          </a:ln>
        </p:spPr>
      </p:sp>
      <p:sp>
        <p:nvSpPr>
          <p:cNvPr id="165" name="Text 142"/>
          <p:cNvSpPr/>
          <p:nvPr/>
        </p:nvSpPr>
        <p:spPr>
          <a:xfrm>
            <a:off x="20564856" y="30283647"/>
            <a:ext cx="9079332" cy="365014"/>
          </a:xfrm>
          <a:prstGeom prst="rect">
            <a:avLst/>
          </a:prstGeom>
          <a:noFill/>
          <a:ln/>
        </p:spPr>
        <p:txBody>
          <a:bodyPr wrap="square" lIns="25400" tIns="25400" rIns="25400" bIns="25400" rtlCol="0" anchor="t">
            <a:normAutofit/>
          </a:bodyPr>
          <a:lstStyle/>
          <a:p>
            <a:pPr algn="l" indent="0" marL="0">
              <a:lnSpc>
                <a:spcPct val="93243"/>
              </a:lnSpc>
              <a:buNone/>
            </a:pPr>
            <a:r>
              <a:rPr lang="en-US" sz="1950" dirty="0">
                <a:solidFill>
                  <a:srgbClr val="1B2430"/>
                </a:solidFill>
                <a:latin typeface="Source Sans 3" pitchFamily="34" charset="0"/>
                <a:ea typeface="Source Sans 3" pitchFamily="34" charset="-122"/>
                <a:cs typeface="Source Sans 3" pitchFamily="34" charset="-120"/>
              </a:rPr>
              <a:t>Effect sizes are small — occupancy r² ≤ 0.74%, static edges up to r² ≈ 2.28%.</a:t>
            </a:r>
            <a:endParaRPr lang="en-US" sz="1950" dirty="0"/>
          </a:p>
        </p:txBody>
      </p:sp>
      <p:sp>
        <p:nvSpPr>
          <p:cNvPr id="166" name="Shape 143"/>
          <p:cNvSpPr/>
          <p:nvPr/>
        </p:nvSpPr>
        <p:spPr>
          <a:xfrm>
            <a:off x="29567214" y="27299164"/>
            <a:ext cx="13790638" cy="4005917"/>
          </a:xfrm>
          <a:prstGeom prst="roundRect">
            <a:avLst>
              <a:gd name="adj" fmla="val 3329"/>
            </a:avLst>
          </a:prstGeom>
          <a:solidFill>
            <a:srgbClr val="FFFFFF"/>
          </a:solidFill>
          <a:ln w="25042">
            <a:solidFill>
              <a:srgbClr val="18385F"/>
            </a:solidFill>
            <a:prstDash val="solid"/>
          </a:ln>
        </p:spPr>
      </p:sp>
      <p:sp>
        <p:nvSpPr>
          <p:cNvPr id="167" name="Shape 144"/>
          <p:cNvSpPr/>
          <p:nvPr/>
        </p:nvSpPr>
        <p:spPr>
          <a:xfrm>
            <a:off x="29592257" y="27324207"/>
            <a:ext cx="13740554" cy="672218"/>
          </a:xfrm>
          <a:prstGeom prst="rect">
            <a:avLst/>
          </a:prstGeom>
          <a:solidFill>
            <a:srgbClr val="CCA500"/>
          </a:solidFill>
          <a:ln/>
        </p:spPr>
      </p:sp>
      <p:sp>
        <p:nvSpPr>
          <p:cNvPr id="168" name="Text 145"/>
          <p:cNvSpPr/>
          <p:nvPr/>
        </p:nvSpPr>
        <p:spPr>
          <a:xfrm>
            <a:off x="29839907" y="27419457"/>
            <a:ext cx="13657471" cy="519818"/>
          </a:xfrm>
          <a:prstGeom prst="rect">
            <a:avLst/>
          </a:prstGeom>
          <a:noFill/>
          <a:ln/>
        </p:spPr>
        <p:txBody>
          <a:bodyPr wrap="square" lIns="25400" tIns="25400" rIns="25400" bIns="25400" rtlCol="0" anchor="t">
            <a:normAutofit/>
          </a:bodyPr>
          <a:lstStyle/>
          <a:p>
            <a:pPr algn="l" indent="0" marL="0">
              <a:lnSpc>
                <a:spcPct val="99981"/>
              </a:lnSpc>
              <a:buNone/>
            </a:pPr>
            <a:r>
              <a:rPr lang="en-US" sz="3300" b="1" spc="75" kern="0" dirty="0">
                <a:solidFill>
                  <a:srgbClr val="3A2E00"/>
                </a:solidFill>
                <a:latin typeface="Arial" pitchFamily="34" charset="0"/>
                <a:ea typeface="Arial" pitchFamily="34" charset="-122"/>
                <a:cs typeface="Arial" pitchFamily="34" charset="-120"/>
              </a:rPr>
              <a:t>LIMITATIONS &amp; NEXT STEPS</a:t>
            </a:r>
            <a:endParaRPr lang="en-US" sz="3300" dirty="0"/>
          </a:p>
        </p:txBody>
      </p:sp>
      <p:sp>
        <p:nvSpPr>
          <p:cNvPr id="169" name="Text 146"/>
          <p:cNvSpPr/>
          <p:nvPr/>
        </p:nvSpPr>
        <p:spPr>
          <a:xfrm>
            <a:off x="29839839" y="28186880"/>
            <a:ext cx="13642752" cy="1238056"/>
          </a:xfrm>
          <a:prstGeom prst="rect">
            <a:avLst/>
          </a:prstGeom>
          <a:noFill/>
          <a:ln/>
        </p:spPr>
        <p:txBody>
          <a:bodyPr wrap="square" lIns="25400" tIns="25400" rIns="25400" bIns="25400" rtlCol="0" anchor="t">
            <a:normAutofit/>
          </a:bodyPr>
          <a:lstStyle/>
          <a:p>
            <a:pPr algn="l" indent="0" marL="0">
              <a:lnSpc>
                <a:spcPct val="98309"/>
              </a:lnSpc>
              <a:buNone/>
            </a:pPr>
            <a:r>
              <a:rPr lang="en-US" sz="2250" dirty="0">
                <a:solidFill>
                  <a:srgbClr val="3B4653"/>
                </a:solidFill>
                <a:latin typeface="Source Sans 3" pitchFamily="34" charset="0"/>
                <a:ea typeface="Source Sans 3" pitchFamily="34" charset="-122"/>
                <a:cs typeface="Source Sans 3" pitchFamily="34" charset="-120"/>
              </a:rPr>
              <a:t>Sleep was self-reported in whole hours (no quality or fragmentation); the design is cross-sectional; group sizes were unequal. The continuous model was linear only, and the three occupancy values sum to 1, so they are not independent outcomes.</a:t>
            </a:r>
            <a:endParaRPr lang="en-US" sz="2250" dirty="0"/>
          </a:p>
        </p:txBody>
      </p:sp>
      <p:sp>
        <p:nvSpPr>
          <p:cNvPr id="170" name="Text 147"/>
          <p:cNvSpPr/>
          <p:nvPr/>
        </p:nvSpPr>
        <p:spPr>
          <a:xfrm>
            <a:off x="29839839" y="29520163"/>
            <a:ext cx="13642752" cy="838071"/>
          </a:xfrm>
          <a:prstGeom prst="rect">
            <a:avLst/>
          </a:prstGeom>
          <a:noFill/>
          <a:ln/>
        </p:spPr>
        <p:txBody>
          <a:bodyPr wrap="square" lIns="25400" tIns="25400" rIns="25400" bIns="25400" rtlCol="0" anchor="t">
            <a:normAutofit/>
          </a:bodyPr>
          <a:lstStyle/>
          <a:p>
            <a:pPr algn="l" indent="0" marL="0">
              <a:lnSpc>
                <a:spcPct val="98309"/>
              </a:lnSpc>
              <a:buNone/>
            </a:pPr>
            <a:r>
              <a:rPr lang="en-US" sz="2250" dirty="0">
                <a:solidFill>
                  <a:srgbClr val="3B4653"/>
                </a:solidFill>
                <a:latin typeface="Source Sans 3" pitchFamily="34" charset="0"/>
                <a:ea typeface="Source Sans 3" pitchFamily="34" charset="-122"/>
                <a:cs typeface="Source Sans 3" pitchFamily="34" charset="-120"/>
              </a:rPr>
              <a:t>Next: nonlinear (spline) models of sleep duration, compositional analysis of state occupancy, and longitudinal designs with objective (actigraphy/PSG) sleep measures to establish direction and clinical relevance.</a:t>
            </a:r>
            <a:endParaRPr lang="en-US" sz="2250" dirty="0"/>
          </a:p>
        </p:txBody>
      </p:sp>
      <p:sp>
        <p:nvSpPr>
          <p:cNvPr id="171" name="Shape 148"/>
          <p:cNvSpPr/>
          <p:nvPr/>
        </p:nvSpPr>
        <p:spPr>
          <a:xfrm>
            <a:off x="0" y="31571738"/>
            <a:ext cx="43891167" cy="1346588"/>
          </a:xfrm>
          <a:prstGeom prst="rect">
            <a:avLst/>
          </a:prstGeom>
          <a:solidFill>
            <a:srgbClr val="18385F"/>
          </a:solidFill>
          <a:ln/>
        </p:spPr>
      </p:sp>
      <p:sp>
        <p:nvSpPr>
          <p:cNvPr id="172" name="Shape 149"/>
          <p:cNvSpPr/>
          <p:nvPr/>
        </p:nvSpPr>
        <p:spPr>
          <a:xfrm>
            <a:off x="0" y="31571738"/>
            <a:ext cx="43891167" cy="131470"/>
          </a:xfrm>
          <a:prstGeom prst="rect">
            <a:avLst/>
          </a:prstGeom>
          <a:solidFill>
            <a:srgbClr val="CCA500"/>
          </a:solidFill>
          <a:ln/>
        </p:spPr>
      </p:sp>
      <p:sp>
        <p:nvSpPr>
          <p:cNvPr id="173" name="Text 150"/>
          <p:cNvSpPr/>
          <p:nvPr/>
        </p:nvSpPr>
        <p:spPr>
          <a:xfrm>
            <a:off x="533314" y="32112682"/>
            <a:ext cx="18294136" cy="434270"/>
          </a:xfrm>
          <a:prstGeom prst="rect">
            <a:avLst/>
          </a:prstGeom>
          <a:noFill/>
          <a:ln/>
        </p:spPr>
        <p:txBody>
          <a:bodyPr wrap="square" lIns="25400" tIns="25400" rIns="25400" bIns="25400" rtlCol="0" anchor="t">
            <a:normAutofit/>
          </a:bodyPr>
          <a:lstStyle/>
          <a:p>
            <a:pPr algn="l" indent="0" marL="0">
              <a:lnSpc>
                <a:spcPct val="91728"/>
              </a:lnSpc>
              <a:buNone/>
            </a:pPr>
            <a:r>
              <a:rPr lang="en-US" sz="2400" b="1" dirty="0">
                <a:solidFill>
                  <a:srgbClr val="FFD873"/>
                </a:solidFill>
                <a:latin typeface="Source Sans 3" pitchFamily="34" charset="0"/>
                <a:ea typeface="Source Sans 3" pitchFamily="34" charset="-122"/>
                <a:cs typeface="Source Sans 3" pitchFamily="34" charset="-120"/>
              </a:rPr>
              <a:t>IEEE International Workshop on Machine Learning for Signal Processing · Sep 28 – Oct 1, 2026 · Atlanta, USA</a:t>
            </a:r>
            <a:endParaRPr lang="en-US" sz="2400" dirty="0"/>
          </a:p>
        </p:txBody>
      </p:sp>
      <p:sp>
        <p:nvSpPr>
          <p:cNvPr id="174" name="Text 151"/>
          <p:cNvSpPr/>
          <p:nvPr/>
        </p:nvSpPr>
        <p:spPr>
          <a:xfrm>
            <a:off x="17621458" y="31950789"/>
            <a:ext cx="13704011" cy="758054"/>
          </a:xfrm>
          <a:prstGeom prst="rect">
            <a:avLst/>
          </a:prstGeom>
          <a:noFill/>
          <a:ln/>
        </p:spPr>
        <p:txBody>
          <a:bodyPr wrap="square" lIns="25400" tIns="25400" rIns="25400" bIns="25400" rtlCol="0" anchor="t">
            <a:normAutofit/>
          </a:bodyPr>
          <a:lstStyle/>
          <a:p>
            <a:pPr algn="l" indent="0" marL="0">
              <a:lnSpc>
                <a:spcPct val="94280"/>
              </a:lnSpc>
              <a:buNone/>
            </a:pPr>
            <a:r>
              <a:rPr lang="en-US" sz="2100" dirty="0">
                <a:solidFill>
                  <a:srgbClr val="C9D6E4"/>
                </a:solidFill>
                <a:latin typeface="Source Sans 3" pitchFamily="34" charset="0"/>
                <a:ea typeface="Source Sans 3" pitchFamily="34" charset="-122"/>
                <a:cs typeface="Source Sans 3" pitchFamily="34" charset="-120"/>
              </a:rPr>
              <a:t>Supported by the Phyllis and Jerome Lyle Rappaport Mental Health Research Scholars Award and the BBRF Young Investigator (Reed Pickus Memorial Investigator) Award. This research was conducted using the UK Biobank Resource.</a:t>
            </a:r>
            <a:endParaRPr lang="en-US" sz="2100" dirty="0"/>
          </a:p>
        </p:txBody>
      </p:sp>
      <p:sp>
        <p:nvSpPr>
          <p:cNvPr id="175" name="Text 152"/>
          <p:cNvSpPr/>
          <p:nvPr/>
        </p:nvSpPr>
        <p:spPr>
          <a:xfrm>
            <a:off x="30185994" y="32117867"/>
            <a:ext cx="13171860" cy="423804"/>
          </a:xfrm>
          <a:prstGeom prst="rect">
            <a:avLst/>
          </a:prstGeom>
          <a:noFill/>
          <a:ln/>
        </p:spPr>
        <p:txBody>
          <a:bodyPr wrap="square" lIns="25400" tIns="25400" rIns="25400" bIns="25400" rtlCol="0" anchor="t">
            <a:normAutofit/>
          </a:bodyPr>
          <a:lstStyle/>
          <a:p>
            <a:pPr algn="r" indent="0" marL="0">
              <a:lnSpc>
                <a:spcPct val="94798"/>
              </a:lnSpc>
              <a:buNone/>
            </a:pPr>
            <a:r>
              <a:rPr lang="en-US" sz="2250" b="1" dirty="0">
                <a:solidFill>
                  <a:srgbClr val="FFFFFF"/>
                </a:solidFill>
                <a:latin typeface="Source Sans 3" pitchFamily="34" charset="0"/>
                <a:ea typeface="Source Sans 3" pitchFamily="34" charset="-122"/>
                <a:cs typeface="Source Sans 3" pitchFamily="34" charset="-120"/>
              </a:rPr>
              <a:t>Contact: msendi@mclean.harvard.edu</a:t>
            </a:r>
            <a:endParaRPr lang="en-US" sz="2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Static and Dynamic Brain Connectivity Patterns Across Sleep Duration (IEEE MLSP 2026 poster)</dc:title>
  <dc:subject>IEEE MLSP 2026</dc:subject>
  <dc:creator>Sabadnoor Singh, Elaheh Zendehrouh, Matthew Gunn, Vince D. Calhoun, Mohammad S. E. Sendi</dc:creator>
  <cp:lastModifiedBy>Sabadnoor Singh</cp:lastModifiedBy>
  <cp:revision>1</cp:revision>
  <dcterms:created xsi:type="dcterms:W3CDTF">2026-09-29T21:03:25Z</dcterms:created>
  <dcterms:modified xsi:type="dcterms:W3CDTF">2026-09-29T21:03:25Z</dcterms:modified>
</cp:coreProperties>
</file>